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72" r:id="rId3"/>
    <p:sldId id="274" r:id="rId4"/>
    <p:sldId id="258" r:id="rId5"/>
    <p:sldId id="11089817" r:id="rId6"/>
    <p:sldId id="11089795" r:id="rId7"/>
    <p:sldId id="11089796" r:id="rId8"/>
    <p:sldId id="11089797" r:id="rId9"/>
    <p:sldId id="11089819" r:id="rId10"/>
    <p:sldId id="11089820" r:id="rId11"/>
    <p:sldId id="11089821" r:id="rId12"/>
    <p:sldId id="11089822" r:id="rId13"/>
    <p:sldId id="11089823" r:id="rId14"/>
    <p:sldId id="11089824" r:id="rId15"/>
    <p:sldId id="11089802" r:id="rId16"/>
    <p:sldId id="11089834" r:id="rId17"/>
    <p:sldId id="11089835" r:id="rId18"/>
    <p:sldId id="11089836" r:id="rId19"/>
    <p:sldId id="11089837" r:id="rId20"/>
    <p:sldId id="11089838" r:id="rId21"/>
    <p:sldId id="11089839" r:id="rId22"/>
    <p:sldId id="11089803" r:id="rId23"/>
    <p:sldId id="11089811" r:id="rId24"/>
    <p:sldId id="11089812" r:id="rId25"/>
    <p:sldId id="11089840" r:id="rId26"/>
    <p:sldId id="11089841" r:id="rId27"/>
    <p:sldId id="11089851" r:id="rId28"/>
    <p:sldId id="11089842" r:id="rId29"/>
    <p:sldId id="11089843" r:id="rId30"/>
    <p:sldId id="11089844" r:id="rId31"/>
    <p:sldId id="11089814" r:id="rId32"/>
    <p:sldId id="11089815" r:id="rId33"/>
    <p:sldId id="267"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E19"/>
    <a:srgbClr val="FCFCFC"/>
    <a:srgbClr val="BE1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384" y="680"/>
      </p:cViewPr>
      <p:guideLst>
        <p:guide orient="horz" pos="2098"/>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03.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3FDB-0CD6-4DC1-BE85-140460813F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22FF-BEFC-446F-9501-C38678969F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C:\Users\15896\AppData\Local\Temp\FocoSlide\cache\img\PicChange\transparent_1691418406.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样式1">
    <p:spTree>
      <p:nvGrpSpPr>
        <p:cNvPr id="1" name=""/>
        <p:cNvGrpSpPr/>
        <p:nvPr/>
      </p:nvGrpSpPr>
      <p:grpSpPr>
        <a:xfrm>
          <a:off x="0" y="0"/>
          <a:ext cx="0" cy="0"/>
          <a:chOff x="0" y="0"/>
          <a:chExt cx="0" cy="0"/>
        </a:xfrm>
      </p:grpSpPr>
      <p:pic>
        <p:nvPicPr>
          <p:cNvPr id="9" name="图片 8" descr="形状&#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a:grpSpLocks noGrp="1" noRot="1" noMove="1" noResize="1" noUngrp="1"/>
          </p:cNvGrpSpPr>
          <p:nvPr userDrawn="1"/>
        </p:nvGrpSpPr>
        <p:grpSpPr>
          <a:xfrm>
            <a:off x="-481495" y="3508800"/>
            <a:ext cx="11496376" cy="2535865"/>
            <a:chOff x="-481495" y="3508800"/>
            <a:chExt cx="11496376" cy="2535865"/>
          </a:xfrm>
        </p:grpSpPr>
        <p:sp>
          <p:nvSpPr>
            <p:cNvPr id="3" name="矩形 7"/>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grpSp>
          <p:nvGrpSpPr>
            <p:cNvPr id="5" name="组合 4"/>
            <p:cNvGrpSpPr>
              <a:grpSpLocks noGrp="1" noRot="1" noMove="1" noResize="1" noUngrp="1"/>
            </p:cNvGrpSpPr>
            <p:nvPr userDrawn="1"/>
          </p:nvGrpSpPr>
          <p:grpSpPr>
            <a:xfrm>
              <a:off x="-107358" y="5627230"/>
              <a:ext cx="5023430" cy="263942"/>
              <a:chOff x="-193197" y="5968476"/>
              <a:chExt cx="4166408" cy="218912"/>
            </a:xfrm>
          </p:grpSpPr>
          <p:sp>
            <p:nvSpPr>
              <p:cNvPr id="6" name="矩形 7"/>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OPPOSans B" panose="00020600040101010101" pitchFamily="18" charset="-122"/>
                  <a:ea typeface="OPPOSans B" panose="00020600040101010101" pitchFamily="18" charset="-122"/>
                  <a:cs typeface="OPPOSans R" panose="00020600040101010101" pitchFamily="18" charset="-122"/>
                </a:endParaRPr>
              </a:p>
            </p:txBody>
          </p:sp>
        </p:grpSp>
        <p:pic>
          <p:nvPicPr>
            <p:cNvPr id="8" name="图片 7"/>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10" name="组合 9"/>
            <p:cNvGrpSpPr>
              <a:grpSpLocks noGrp="1" noRot="1" noMove="1" noResize="1" noUngrp="1"/>
            </p:cNvGrpSpPr>
            <p:nvPr userDrawn="1"/>
          </p:nvGrpSpPr>
          <p:grpSpPr>
            <a:xfrm>
              <a:off x="2906867" y="3508800"/>
              <a:ext cx="2009205" cy="1986058"/>
              <a:chOff x="2906867" y="3508800"/>
              <a:chExt cx="2009205" cy="1986058"/>
            </a:xfrm>
          </p:grpSpPr>
          <p:cxnSp>
            <p:nvCxnSpPr>
              <p:cNvPr id="11" name="直接连接符 10"/>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noGrp="1" noRot="1" noMove="1" noResize="1" noUngrp="1"/>
              </p:cNvGrpSpPr>
              <p:nvPr/>
            </p:nvGrpSpPr>
            <p:grpSpPr>
              <a:xfrm flipH="1">
                <a:off x="4745571" y="3508800"/>
                <a:ext cx="170501" cy="170501"/>
                <a:chOff x="2968869" y="10878820"/>
                <a:chExt cx="276484" cy="276484"/>
              </a:xfrm>
            </p:grpSpPr>
            <p:cxnSp>
              <p:nvCxnSpPr>
                <p:cNvPr id="20" name="直接连接符 19"/>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noGrp="1" noRot="1" noMove="1" noResize="1" noUngrp="1"/>
              </p:cNvGrpSpPr>
              <p:nvPr/>
            </p:nvGrpSpPr>
            <p:grpSpPr>
              <a:xfrm flipH="1" flipV="1">
                <a:off x="4745571" y="5324357"/>
                <a:ext cx="170501" cy="170501"/>
                <a:chOff x="2968869" y="10878820"/>
                <a:chExt cx="276484" cy="276484"/>
              </a:xfrm>
            </p:grpSpPr>
            <p:cxnSp>
              <p:nvCxnSpPr>
                <p:cNvPr id="18" name="直接连接符 17"/>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noGrp="1" noRot="1" noMove="1" noResize="1" noUngrp="1"/>
              </p:cNvGrpSpPr>
              <p:nvPr/>
            </p:nvGrpSpPr>
            <p:grpSpPr>
              <a:xfrm flipV="1">
                <a:off x="2906867" y="5324357"/>
                <a:ext cx="170501" cy="170501"/>
                <a:chOff x="2968869" y="10878820"/>
                <a:chExt cx="276484" cy="276484"/>
              </a:xfrm>
            </p:grpSpPr>
            <p:cxnSp>
              <p:nvCxnSpPr>
                <p:cNvPr id="16" name="直接连接符 15"/>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a:grpSpLocks noGrp="1" noRot="1" noMove="1" noResize="1" noUngrp="1"/>
            </p:cNvGrpSpPr>
            <p:nvPr userDrawn="1"/>
          </p:nvGrpSpPr>
          <p:grpSpPr>
            <a:xfrm>
              <a:off x="5687024" y="3513604"/>
              <a:ext cx="2986750" cy="533098"/>
              <a:chOff x="4966041" y="1707044"/>
              <a:chExt cx="3859333" cy="688843"/>
            </a:xfrm>
            <a:solidFill>
              <a:srgbClr val="00FFFF"/>
            </a:solidFill>
          </p:grpSpPr>
          <p:sp>
            <p:nvSpPr>
              <p:cNvPr id="23" name="文本框 22"/>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OPPOSans B" panose="00020600040101010101" pitchFamily="18" charset="-122"/>
                  <a:ea typeface="OPPOSans B" panose="00020600040101010101" pitchFamily="18" charset="-122"/>
                </a:endParaRPr>
              </a:p>
            </p:txBody>
          </p:sp>
          <p:grpSp>
            <p:nvGrpSpPr>
              <p:cNvPr id="24" name="组合 23"/>
              <p:cNvGrpSpPr>
                <a:grpSpLocks noGrp="1" noRot="1" noMove="1" noResize="1" noUngrp="1"/>
              </p:cNvGrpSpPr>
              <p:nvPr/>
            </p:nvGrpSpPr>
            <p:grpSpPr>
              <a:xfrm>
                <a:off x="4980705" y="2314286"/>
                <a:ext cx="3813754" cy="81601"/>
                <a:chOff x="3955432" y="5643520"/>
                <a:chExt cx="3026445" cy="86703"/>
              </a:xfrm>
              <a:grpFill/>
            </p:grpSpPr>
            <p:sp>
              <p:nvSpPr>
                <p:cNvPr id="26" name="Rectangle 151"/>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7" name="Rectangle 152"/>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8" name="Rectangle 153"/>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9" name="Rectangle 154"/>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0" name="Rectangle 155"/>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1" name="Rectangle 156"/>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2" name="Rectangle 157"/>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3" name="Rectangle 158"/>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4" name="Rectangle 159"/>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5" name="Rectangle 160"/>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6" name="Rectangle 161"/>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7" name="Rectangle 162"/>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8" name="Rectangle 163"/>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9" name="Rectangle 164"/>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0" name="Rectangle 165"/>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1" name="Rectangle 166"/>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2" name="Rectangle 167"/>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3" name="Rectangle 168"/>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4" name="Rectangle 169"/>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5" name="Rectangle 170"/>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6" name="Rectangle 171"/>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7" name="Rectangle 172"/>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8" name="Rectangle 173"/>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9" name="Rectangle 174"/>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0" name="Rectangle 175"/>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1" name="Rectangle 176"/>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2" name="Rectangle 177"/>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3" name="Rectangle 178"/>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4" name="Rectangle 179"/>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5" name="Rectangle 180"/>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6" name="Rectangle 181"/>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7" name="Rectangle 182"/>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8" name="Rectangle 183"/>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9" name="Rectangle 184"/>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0" name="Rectangle 185"/>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1" name="Rectangle 186"/>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2" name="Rectangle 187"/>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3" name="Rectangle 188"/>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4" name="Rectangle 189"/>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5" name="Rectangle 190"/>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6" name="Rectangle 191"/>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7" name="Rectangle 192"/>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8" name="Rectangle 193"/>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9" name="Rectangle 194"/>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0" name="Rectangle 195"/>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1" name="Rectangle 196"/>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2" name="Rectangle 197"/>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3" name="Rectangle 198"/>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4" name="Rectangle 199"/>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5" name="Rectangle 200"/>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6" name="Rectangle 201"/>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7" name="Rectangle 202"/>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8" name="Rectangle 203"/>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9" name="Rectangle 204"/>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0" name="Rectangle 205"/>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1" name="Rectangle 206"/>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2" name="Rectangle 207"/>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3" name="Rectangle 208"/>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4" name="Rectangle 209"/>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5" name="Rectangle 210"/>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6" name="Rectangle 211"/>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7" name="Rectangle 212"/>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8" name="Rectangle 213"/>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9" name="Rectangle 214"/>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0" name="Rectangle 215"/>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1" name="Rectangle 216"/>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2" name="Rectangle 217"/>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3" name="Rectangle 218"/>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4" name="Rectangle 219"/>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5" name="Rectangle 220"/>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6" name="Rectangle 221"/>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7" name="Rectangle 222"/>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8" name="Rectangle 223"/>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9" name="Rectangle 224"/>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0" name="Rectangle 225"/>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1" name="Rectangle 226"/>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2" name="Rectangle 227"/>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3" name="Rectangle 228"/>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grpSp>
          <p:cxnSp>
            <p:nvCxnSpPr>
              <p:cNvPr id="25" name="直接连接符 24"/>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6" name="矩形 7"/>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8" name="文本框 107"/>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矩形 7"/>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EB6CE6A-11FC-41BC-97BB-88E9079FB1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E38BC0-E41B-4500-9123-4831E0EE5619}" type="slidenum">
              <a:rPr lang="zh-CN" altLang="en-US" smtClean="0"/>
            </a:fld>
            <a:endParaRPr lang="zh-CN" altLang="en-US"/>
          </a:p>
        </p:txBody>
      </p:sp>
      <p:sp>
        <p:nvSpPr>
          <p:cNvPr id="6" name="矩形 5"/>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41" name="任意多边形: 形状 40"/>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p:cNvGrpSpPr/>
              <p:nvPr userDrawn="1"/>
            </p:nvGrpSpPr>
            <p:grpSpPr>
              <a:xfrm>
                <a:off x="2038610" y="3870398"/>
                <a:ext cx="413489" cy="89750"/>
                <a:chOff x="8686551" y="964247"/>
                <a:chExt cx="413489" cy="89750"/>
              </a:xfrm>
            </p:grpSpPr>
            <p:sp>
              <p:nvSpPr>
                <p:cNvPr id="65" name="任意多边形: 形状 64"/>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p:cNvGrpSpPr/>
              <p:nvPr userDrawn="1"/>
            </p:nvGrpSpPr>
            <p:grpSpPr>
              <a:xfrm>
                <a:off x="2487485" y="3830214"/>
                <a:ext cx="173892" cy="129934"/>
                <a:chOff x="9130663" y="924063"/>
                <a:chExt cx="173892" cy="129934"/>
              </a:xfrm>
            </p:grpSpPr>
            <p:sp>
              <p:nvSpPr>
                <p:cNvPr id="63" name="任意多边形: 形状 62"/>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p:cNvGrpSpPr/>
              <p:nvPr userDrawn="1"/>
            </p:nvGrpSpPr>
            <p:grpSpPr>
              <a:xfrm>
                <a:off x="2698897" y="3829531"/>
                <a:ext cx="804243" cy="165482"/>
                <a:chOff x="9323023" y="923380"/>
                <a:chExt cx="804243" cy="165482"/>
              </a:xfrm>
            </p:grpSpPr>
            <p:sp>
              <p:nvSpPr>
                <p:cNvPr id="55" name="任意多边形: 形状 54"/>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p:cNvGrpSpPr/>
              <p:nvPr userDrawn="1"/>
            </p:nvGrpSpPr>
            <p:grpSpPr>
              <a:xfrm>
                <a:off x="3550756" y="3868116"/>
                <a:ext cx="359700" cy="92032"/>
                <a:chOff x="10146307" y="961965"/>
                <a:chExt cx="359700" cy="92032"/>
              </a:xfrm>
            </p:grpSpPr>
            <p:sp>
              <p:nvSpPr>
                <p:cNvPr id="51" name="任意多边形: 形状 50"/>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cxnSp>
        <p:nvCxnSpPr>
          <p:cNvPr id="70" name="直接连接符 69"/>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1" fmla="*/ 254794 w 800100"/>
              <a:gd name="connsiteY0-2" fmla="*/ 0 h 415290"/>
              <a:gd name="connsiteX1-3" fmla="*/ 0 w 800100"/>
              <a:gd name="connsiteY1-4" fmla="*/ 415290 h 415290"/>
              <a:gd name="connsiteX2-5" fmla="*/ 800100 w 800100"/>
              <a:gd name="connsiteY2-6" fmla="*/ 11430 h 415290"/>
              <a:gd name="connsiteX3-7" fmla="*/ 800100 w 800100"/>
              <a:gd name="connsiteY3-8" fmla="*/ 11430 h 415290"/>
            </a:gdLst>
            <a:ahLst/>
            <a:cxnLst>
              <a:cxn ang="0">
                <a:pos x="connsiteX0-1" y="connsiteY0-2"/>
              </a:cxn>
              <a:cxn ang="0">
                <a:pos x="connsiteX1-3" y="connsiteY1-4"/>
              </a:cxn>
              <a:cxn ang="0">
                <a:pos x="connsiteX2-5" y="connsiteY2-6"/>
              </a:cxn>
              <a:cxn ang="0">
                <a:pos x="connsiteX3-7" y="connsiteY3-8"/>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39F18-A0BC-4BDF-AC92-8ABE7F8048EE}" type="slidenum">
              <a:rPr lang="zh-CN" altLang="en-US" smtClean="0"/>
            </a:fld>
            <a:endParaRPr lang="zh-CN" altLang="en-US"/>
          </a:p>
        </p:txBody>
      </p:sp>
      <p:pic>
        <p:nvPicPr>
          <p:cNvPr id="5" name="图片 4"/>
          <p:cNvPicPr/>
          <p:nvPr userDrawn="1"/>
        </p:nvPicPr>
        <p:blipFill>
          <a:blip r:embed="rId2" r:link="rId3">
            <a:extLst>
              <a:ext uri="{28A0092B-C50C-407E-A947-70E740481C1C}">
                <a14:useLocalDpi xmlns:a14="http://schemas.microsoft.com/office/drawing/2010/main" val="0"/>
              </a:ext>
            </a:extLst>
          </a:blip>
          <a:stretch>
            <a:fillRect/>
          </a:stretch>
        </p:blipFill>
        <p:spPr>
          <a:xfrm>
            <a:off x="0" y="-1039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277CE-B914-42DA-BC84-E072C60E5F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39F18-A0BC-4BDF-AC92-8ABE7F8048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25.xml"/><Relationship Id="rId3" Type="http://schemas.openxmlformats.org/officeDocument/2006/relationships/image" Target="../media/image4.png"/><Relationship Id="rId2" Type="http://schemas.openxmlformats.org/officeDocument/2006/relationships/tags" Target="../tags/tag24.xml"/><Relationship Id="rId11" Type="http://schemas.openxmlformats.org/officeDocument/2006/relationships/slideLayout" Target="../slideLayouts/slideLayout7.xml"/><Relationship Id="rId10" Type="http://schemas.openxmlformats.org/officeDocument/2006/relationships/tags" Target="../tags/tag28.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image" Target="../media/image13.png"/><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4.png"/><Relationship Id="rId2" Type="http://schemas.openxmlformats.org/officeDocument/2006/relationships/tags" Target="../tags/tag30.xml"/><Relationship Id="rId11" Type="http://schemas.openxmlformats.org/officeDocument/2006/relationships/slideLayout" Target="../slideLayouts/slideLayout7.xml"/><Relationship Id="rId10" Type="http://schemas.openxmlformats.org/officeDocument/2006/relationships/image" Target="../media/image14.png"/><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xml"/><Relationship Id="rId4" Type="http://schemas.openxmlformats.org/officeDocument/2006/relationships/image" Target="../media/image15.png"/><Relationship Id="rId3"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png"/><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media/image16.png"/><Relationship Id="rId3"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44.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7.xml"/><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tags" Target="../tags/tag46.xml"/><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0.xml"/><Relationship Id="rId4" Type="http://schemas.openxmlformats.org/officeDocument/2006/relationships/image" Target="../media/image19.png"/><Relationship Id="rId3"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tags" Target="../tags/tag53.xml"/><Relationship Id="rId4" Type="http://schemas.openxmlformats.org/officeDocument/2006/relationships/image" Target="../media/image4.png"/><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tags" Target="../tags/tag56.xml"/><Relationship Id="rId3" Type="http://schemas.openxmlformats.org/officeDocument/2006/relationships/image" Target="../media/image4.png"/><Relationship Id="rId2" Type="http://schemas.openxmlformats.org/officeDocument/2006/relationships/tags" Target="../tags/tag55.xml"/><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image" Target="../media/image4.png"/><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4.png"/><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65.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67.xml"/><Relationship Id="rId1" Type="http://schemas.openxmlformats.org/officeDocument/2006/relationships/tags" Target="../tags/tag66.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4.png"/><Relationship Id="rId2" Type="http://schemas.openxmlformats.org/officeDocument/2006/relationships/tags" Target="../tags/tag69.xml"/><Relationship Id="rId1" Type="http://schemas.openxmlformats.org/officeDocument/2006/relationships/tags" Target="../tags/tag68.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4.png"/><Relationship Id="rId2" Type="http://schemas.openxmlformats.org/officeDocument/2006/relationships/tags" Target="../tags/tag74.xml"/><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79.xml"/><Relationship Id="rId1" Type="http://schemas.openxmlformats.org/officeDocument/2006/relationships/tags" Target="../tags/tag78.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83.xml"/><Relationship Id="rId5" Type="http://schemas.openxmlformats.org/officeDocument/2006/relationships/image" Target="../media/image27.png"/><Relationship Id="rId4" Type="http://schemas.openxmlformats.org/officeDocument/2006/relationships/tags" Target="../tags/tag82.xml"/><Relationship Id="rId3" Type="http://schemas.openxmlformats.org/officeDocument/2006/relationships/image" Target="../media/image4.png"/><Relationship Id="rId2" Type="http://schemas.openxmlformats.org/officeDocument/2006/relationships/tags" Target="../tags/tag81.xml"/><Relationship Id="rId1" Type="http://schemas.openxmlformats.org/officeDocument/2006/relationships/tags" Target="../tags/tag80.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8.png"/><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image" Target="../media/image4.png"/><Relationship Id="rId2" Type="http://schemas.openxmlformats.org/officeDocument/2006/relationships/tags" Target="../tags/tag85.xml"/><Relationship Id="rId1" Type="http://schemas.openxmlformats.org/officeDocument/2006/relationships/tags" Target="../tags/tag84.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png"/><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4.png"/><Relationship Id="rId2" Type="http://schemas.openxmlformats.org/officeDocument/2006/relationships/tags" Target="../tags/tag90.xml"/><Relationship Id="rId1" Type="http://schemas.openxmlformats.org/officeDocument/2006/relationships/tags" Target="../tags/tag89.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0.png"/><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4.png"/><Relationship Id="rId2" Type="http://schemas.openxmlformats.org/officeDocument/2006/relationships/tags" Target="../tags/tag95.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9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101.xml"/><Relationship Id="rId1" Type="http://schemas.openxmlformats.org/officeDocument/2006/relationships/tags" Target="../tags/tag10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0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tags" Target="../tags/tag6.xml"/><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xml"/><Relationship Id="rId5" Type="http://schemas.openxmlformats.org/officeDocument/2006/relationships/image" Target="../media/image6.png"/><Relationship Id="rId4" Type="http://schemas.openxmlformats.org/officeDocument/2006/relationships/tags" Target="../tags/tag10.xml"/><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image" Target="../media/image9.png"/><Relationship Id="rId5" Type="http://schemas.openxmlformats.org/officeDocument/2006/relationships/tags" Target="../tags/tag18.xml"/><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tags" Target="../tags/tag17.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22.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solidFill>
                <a:srgbClr val="FCFCFC"/>
              </a:solidFill>
            </a:endParaRPr>
          </a:p>
        </p:txBody>
      </p:sp>
      <p:sp>
        <p:nvSpPr>
          <p:cNvPr id="3" name="文本框 2"/>
          <p:cNvSpPr txBox="1"/>
          <p:nvPr/>
        </p:nvSpPr>
        <p:spPr>
          <a:xfrm>
            <a:off x="1725295" y="1319530"/>
            <a:ext cx="8661400" cy="2263140"/>
          </a:xfrm>
          <a:prstGeom prst="rect">
            <a:avLst/>
          </a:prstGeom>
          <a:noFill/>
        </p:spPr>
        <p:txBody>
          <a:bodyPr wrap="none" lIns="0" tIns="0" rIns="0" bIns="0" rtlCol="0" anchor="t">
            <a:noAutofit/>
          </a:bodyPr>
          <a:lstStyle/>
          <a:p>
            <a:pPr algn="ctr"/>
            <a:r>
              <a:rPr lang="zh-CN" altLang="en-US" sz="4400" dirty="0">
                <a:solidFill>
                  <a:schemeClr val="bg1"/>
                </a:solidFill>
                <a:latin typeface="+mj-ea"/>
                <a:ea typeface="+mj-ea"/>
                <a:sym typeface="+mn-ea"/>
              </a:rPr>
              <a:t>FSNet: </a:t>
            </a:r>
            <a:endParaRPr lang="zh-CN" altLang="en-US" sz="4400" dirty="0">
              <a:solidFill>
                <a:schemeClr val="bg1"/>
              </a:solidFill>
              <a:latin typeface="+mj-ea"/>
              <a:ea typeface="+mj-ea"/>
              <a:sym typeface="+mn-ea"/>
            </a:endParaRPr>
          </a:p>
          <a:p>
            <a:pPr algn="ctr"/>
            <a:r>
              <a:rPr lang="zh-CN" altLang="en-US" sz="4400" dirty="0">
                <a:solidFill>
                  <a:schemeClr val="bg1"/>
                </a:solidFill>
                <a:latin typeface="+mj-ea"/>
                <a:ea typeface="+mj-ea"/>
                <a:sym typeface="+mn-ea"/>
              </a:rPr>
              <a:t>Focus Scanning Network</a:t>
            </a:r>
            <a:endParaRPr lang="zh-CN" altLang="en-US" sz="4400" dirty="0">
              <a:solidFill>
                <a:schemeClr val="bg1"/>
              </a:solidFill>
              <a:latin typeface="+mj-ea"/>
              <a:ea typeface="+mj-ea"/>
              <a:sym typeface="+mn-ea"/>
            </a:endParaRPr>
          </a:p>
          <a:p>
            <a:pPr algn="ctr"/>
            <a:r>
              <a:rPr lang="zh-CN" altLang="en-US" sz="4400" dirty="0">
                <a:solidFill>
                  <a:schemeClr val="bg1"/>
                </a:solidFill>
                <a:latin typeface="+mj-ea"/>
                <a:ea typeface="+mj-ea"/>
                <a:sym typeface="+mn-ea"/>
              </a:rPr>
              <a:t>for Camouflaged</a:t>
            </a:r>
            <a:r>
              <a:rPr lang="en-US" altLang="zh-CN" sz="4400" dirty="0">
                <a:solidFill>
                  <a:schemeClr val="bg1"/>
                </a:solidFill>
                <a:latin typeface="+mj-ea"/>
                <a:ea typeface="+mj-ea"/>
                <a:sym typeface="+mn-ea"/>
              </a:rPr>
              <a:t> </a:t>
            </a:r>
            <a:r>
              <a:rPr lang="zh-CN" altLang="en-US" sz="4400" dirty="0">
                <a:solidFill>
                  <a:schemeClr val="bg1"/>
                </a:solidFill>
                <a:latin typeface="+mj-ea"/>
                <a:ea typeface="+mj-ea"/>
                <a:sym typeface="+mn-ea"/>
              </a:rPr>
              <a:t>Object Detection</a:t>
            </a:r>
            <a:endParaRPr lang="zh-CN" altLang="en-US" sz="4400" dirty="0">
              <a:solidFill>
                <a:schemeClr val="bg1"/>
              </a:solidFill>
              <a:latin typeface="+mj-ea"/>
              <a:ea typeface="+mj-ea"/>
              <a:sym typeface="+mn-ea"/>
            </a:endParaRPr>
          </a:p>
        </p:txBody>
      </p:sp>
      <p:sp>
        <p:nvSpPr>
          <p:cNvPr id="4" name="文本框 3"/>
          <p:cNvSpPr txBox="1"/>
          <p:nvPr/>
        </p:nvSpPr>
        <p:spPr>
          <a:xfrm>
            <a:off x="2209799" y="3582369"/>
            <a:ext cx="7772400" cy="276860"/>
          </a:xfrm>
          <a:prstGeom prst="rect">
            <a:avLst/>
          </a:prstGeom>
          <a:noFill/>
        </p:spPr>
        <p:txBody>
          <a:bodyPr wrap="none" lIns="0" tIns="0" rIns="0" bIns="0" rtlCol="0" anchor="t">
            <a:spAutoFit/>
          </a:bodyPr>
          <a:lstStyle/>
          <a:p>
            <a:pPr algn="l"/>
            <a:r>
              <a:rPr dirty="0">
                <a:solidFill>
                  <a:schemeClr val="bg1"/>
                </a:solidFill>
                <a:latin typeface="+mn-ea"/>
              </a:rPr>
              <a:t>Ze Song</a:t>
            </a:r>
            <a:r>
              <a:rPr lang="en-US" dirty="0">
                <a:solidFill>
                  <a:schemeClr val="bg1"/>
                </a:solidFill>
                <a:latin typeface="+mn-ea"/>
              </a:rPr>
              <a:t>, </a:t>
            </a:r>
            <a:r>
              <a:rPr dirty="0">
                <a:solidFill>
                  <a:schemeClr val="bg1"/>
                </a:solidFill>
                <a:latin typeface="+mn-ea"/>
              </a:rPr>
              <a:t>Xudong Kang</a:t>
            </a:r>
            <a:r>
              <a:rPr lang="en-US" dirty="0">
                <a:solidFill>
                  <a:schemeClr val="bg1"/>
                </a:solidFill>
                <a:latin typeface="+mn-ea"/>
              </a:rPr>
              <a:t>,</a:t>
            </a:r>
            <a:r>
              <a:rPr dirty="0">
                <a:solidFill>
                  <a:schemeClr val="bg1"/>
                </a:solidFill>
                <a:latin typeface="+mn-ea"/>
              </a:rPr>
              <a:t> Xiaohui Wei</a:t>
            </a:r>
            <a:r>
              <a:rPr lang="en-US" dirty="0">
                <a:solidFill>
                  <a:schemeClr val="bg1"/>
                </a:solidFill>
                <a:latin typeface="+mn-ea"/>
              </a:rPr>
              <a:t>,</a:t>
            </a:r>
            <a:r>
              <a:rPr dirty="0">
                <a:solidFill>
                  <a:schemeClr val="bg1"/>
                </a:solidFill>
                <a:latin typeface="+mn-ea"/>
              </a:rPr>
              <a:t> Haibo Liu</a:t>
            </a:r>
            <a:r>
              <a:rPr lang="en-US" dirty="0">
                <a:solidFill>
                  <a:schemeClr val="bg1"/>
                </a:solidFill>
                <a:latin typeface="+mn-ea"/>
              </a:rPr>
              <a:t>,</a:t>
            </a:r>
            <a:r>
              <a:rPr dirty="0">
                <a:solidFill>
                  <a:schemeClr val="bg1"/>
                </a:solidFill>
                <a:latin typeface="+mn-ea"/>
              </a:rPr>
              <a:t> Renwei Dian</a:t>
            </a:r>
            <a:r>
              <a:rPr lang="en-US" dirty="0">
                <a:solidFill>
                  <a:schemeClr val="bg1"/>
                </a:solidFill>
                <a:latin typeface="+mn-ea"/>
              </a:rPr>
              <a:t>,</a:t>
            </a:r>
            <a:r>
              <a:rPr dirty="0">
                <a:solidFill>
                  <a:schemeClr val="bg1"/>
                </a:solidFill>
                <a:latin typeface="+mn-ea"/>
              </a:rPr>
              <a:t> Shutao Li</a:t>
            </a:r>
            <a:endParaRPr dirty="0">
              <a:solidFill>
                <a:schemeClr val="bg1"/>
              </a:solidFill>
              <a:latin typeface="+mn-ea"/>
            </a:endParaRPr>
          </a:p>
        </p:txBody>
      </p:sp>
      <p:sp>
        <p:nvSpPr>
          <p:cNvPr id="9" name="文本框 8"/>
          <p:cNvSpPr txBox="1"/>
          <p:nvPr/>
        </p:nvSpPr>
        <p:spPr>
          <a:xfrm>
            <a:off x="3222625" y="4164965"/>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12" name="文本框 11"/>
          <p:cNvSpPr txBox="1"/>
          <p:nvPr/>
        </p:nvSpPr>
        <p:spPr>
          <a:xfrm>
            <a:off x="6903085" y="4164965"/>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2023-11-24</a:t>
            </a:r>
            <a:endParaRPr lang="en-US" altLang="zh-CN" sz="1600" dirty="0">
              <a:solidFill>
                <a:schemeClr val="bg1"/>
              </a:solidFill>
              <a:latin typeface="+mn-ea"/>
            </a:endParaRPr>
          </a:p>
        </p:txBody>
      </p:sp>
      <p:cxnSp>
        <p:nvCxnSpPr>
          <p:cNvPr id="13" name="直接连接符 12"/>
          <p:cNvCxnSpPr/>
          <p:nvPr/>
        </p:nvCxnSpPr>
        <p:spPr>
          <a:xfrm flipH="1">
            <a:off x="1724406" y="1235996"/>
            <a:ext cx="86620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descr="微信图片_20231116114937"/>
          <p:cNvPicPr>
            <a:picLocks noChangeAspect="1"/>
          </p:cNvPicPr>
          <p:nvPr/>
        </p:nvPicPr>
        <p:blipFill>
          <a:blip r:embed="rId1"/>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第一阶段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05205"/>
            <a:ext cx="11047730" cy="471805"/>
          </a:xfrm>
          <a:prstGeom prst="rect">
            <a:avLst/>
          </a:prstGeom>
          <a:noFill/>
        </p:spPr>
        <p:txBody>
          <a:bodyPr wrap="square" rtlCol="0">
            <a:noAutofit/>
          </a:bodyPr>
          <a:p>
            <a:r>
              <a:rPr lang="en-US" altLang="zh-CN" sz="2400" b="1"/>
              <a:t>Cross Connection Decoder(CCD)</a:t>
            </a:r>
            <a:endParaRPr lang="en-US" altLang="zh-CN" sz="2400" b="1"/>
          </a:p>
          <a:p>
            <a:endParaRPr lang="en-US" altLang="zh-CN" sz="2000"/>
          </a:p>
        </p:txBody>
      </p:sp>
      <p:pic>
        <p:nvPicPr>
          <p:cNvPr id="2" name="图片 1"/>
          <p:cNvPicPr>
            <a:picLocks noChangeAspect="1"/>
          </p:cNvPicPr>
          <p:nvPr>
            <p:custDataLst>
              <p:tags r:id="rId4"/>
            </p:custDataLst>
          </p:nvPr>
        </p:nvPicPr>
        <p:blipFill>
          <a:blip r:embed="rId5"/>
          <a:stretch>
            <a:fillRect/>
          </a:stretch>
        </p:blipFill>
        <p:spPr>
          <a:xfrm>
            <a:off x="430530" y="2345690"/>
            <a:ext cx="6913245" cy="3415665"/>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7439025" y="1477010"/>
                <a:ext cx="4562475" cy="182308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4</m:t>
                          </m:r>
                        </m:sub>
                        <m:sup>
                          <m:r>
                            <a:rPr lang="en-US" altLang="zh-CN" i="1">
                              <a:latin typeface="Cambria Math" panose="02040503050406030204" charset="0"/>
                              <a:cs typeface="Cambria Math" panose="02040503050406030204" charset="0"/>
                            </a:rPr>
                            <m:t>𝑐𝑐</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𝑐𝑐</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oMath>
                  </m:oMathPara>
                </a14:m>
                <a:endParaRPr lang="zh-CN" altLang="en-US"/>
              </a:p>
              <a:p>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𝑐𝑐</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𝑐𝑐</m:t>
                          </m:r>
                        </m:sup>
                      </m:sSub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ℎ</m:t>
                      </m:r>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4</m:t>
                          </m:r>
                        </m:sub>
                        <m:sup>
                          <m:r>
                            <a:rPr lang="en-US" altLang="zh-CN" i="1">
                              <a:latin typeface="Cambria Math" panose="02040503050406030204" charset="0"/>
                              <a:cs typeface="Cambria Math" panose="02040503050406030204" charset="0"/>
                            </a:rPr>
                            <m:t>𝑐𝑐</m:t>
                          </m:r>
                        </m:sup>
                      </m:sSubSup>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ℎ</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𝐶</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𝑐𝑐</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ℎ</m:t>
                      </m:r>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oMath>
                  </m:oMathPara>
                </a14:m>
                <a:endParaRPr lang="zh-CN" altLang="en-US"/>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ℎ</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𝐶</m:t>
                      </m:r>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𝑐𝑐</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ℎ</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439025" y="1477010"/>
                <a:ext cx="4562475" cy="182308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7724140" y="3465830"/>
                <a:ext cx="4064000" cy="2616200"/>
              </a:xfrm>
              <a:prstGeom prst="rect">
                <a:avLst/>
              </a:prstGeom>
              <a:noFill/>
            </p:spPr>
            <p:txBody>
              <a:bodyPr wrap="square" rtlCol="0">
                <a:noAutofit/>
              </a:bodyPr>
              <a:p>
                <a:r>
                  <a:rPr lang="zh-CN" altLang="en-US"/>
                  <a:t>其中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𝒯</m:t>
                        </m:r>
                      </m:e>
                      <m:sub>
                        <m:r>
                          <a:rPr lang="en-US" altLang="zh-CN" i="1">
                            <a:latin typeface="Cambria Math" panose="02040503050406030204" charset="0"/>
                            <a:cs typeface="Cambria Math" panose="02040503050406030204" charset="0"/>
                          </a:rPr>
                          <m:t>𝑛𝑎𝑟𝑟𝑜𝑤</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oMath>
                </a14:m>
                <a:r>
                  <a:rPr lang="zh-CN" altLang="en-US"/>
                  <a:t> 是采样操作，以保持匹配的特征的形状，然后是具有批量归一化操作的 3 × 3 卷积层，符号 ↑ 和 ↓ 分别表示上采样和下采样操作。C(a, b) 表示连接操作，然后是 3×3 卷积层，具有批量归一化操作。符号 </a:t>
                </a:r>
                <a14:m>
                  <m:oMath xmlns:m="http://schemas.openxmlformats.org/officeDocument/2006/math">
                    <m:r>
                      <a:rPr lang="en-US" altLang="zh-CN" i="1">
                        <a:latin typeface="Cambria Math" panose="02040503050406030204" charset="0"/>
                        <a:cs typeface="Cambria Math" panose="02040503050406030204" charset="0"/>
                      </a:rPr>
                      <m:t>⨂</m:t>
                    </m:r>
                  </m:oMath>
                </a14:m>
                <a:r>
                  <a:rPr lang="en-US" altLang="zh-CN"/>
                  <a:t> </a:t>
                </a:r>
                <a:r>
                  <a:rPr lang="zh-CN" altLang="en-US"/>
                  <a:t>是逐元素乘法。作者使用特征 </a:t>
                </a:r>
                <a14:m>
                  <m:oMath xmlns:m="http://schemas.openxmlformats.org/officeDocument/2006/math">
                    <m:r>
                      <a:rPr lang="en-US" altLang="zh-CN" i="1">
                        <a:latin typeface="Cambria Math" panose="02040503050406030204" charset="0"/>
                        <a:cs typeface="Cambria Math" panose="02040503050406030204" charset="0"/>
                      </a:rPr>
                      <m:t>ℎ</m:t>
                    </m:r>
                    <m:r>
                      <a:rPr lang="en-US" altLang="zh-CN" i="1">
                        <a:latin typeface="Cambria Math" panose="02040503050406030204" charset="0"/>
                        <a:cs typeface="Cambria Math" panose="02040503050406030204" charset="0"/>
                      </a:rPr>
                      <m:t>1</m:t>
                    </m:r>
                  </m:oMath>
                </a14:m>
                <a:r>
                  <a:rPr lang="zh-CN" altLang="en-US"/>
                  <a:t> 来生成初始预测图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5</m:t>
                        </m:r>
                      </m:sub>
                    </m:sSub>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7724140" y="3465830"/>
                <a:ext cx="4064000" cy="2616200"/>
              </a:xfrm>
              <a:prstGeom prst="rect">
                <a:avLst/>
              </a:prstGeom>
              <a:blipFill rotWithShape="1">
                <a:blip r:embed="rId7"/>
                <a:stretch>
                  <a:fillRect/>
                </a:stretch>
              </a:blipFill>
            </p:spPr>
            <p:txBody>
              <a:bodyPr/>
              <a:lstStyle/>
              <a:p>
                <a:r>
                  <a:rPr lang="zh-CN" altLang="en-US">
                    <a:noFill/>
                  </a:rPr>
                  <a:t> </a:t>
                </a:r>
              </a:p>
            </p:txBody>
          </p:sp>
        </mc:Fallback>
      </mc:AlternateContent>
      <p:sp>
        <p:nvSpPr>
          <p:cNvPr id="11" name="文本框 10"/>
          <p:cNvSpPr txBox="1"/>
          <p:nvPr>
            <p:custDataLst>
              <p:tags r:id="rId8"/>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13" name="文本框 12"/>
          <p:cNvSpPr txBox="1"/>
          <p:nvPr>
            <p:custDataLst>
              <p:tags r:id="rId9"/>
            </p:custDataLst>
          </p:nvPr>
        </p:nvSpPr>
        <p:spPr>
          <a:xfrm>
            <a:off x="7056120" y="5582920"/>
            <a:ext cx="382905" cy="247015"/>
          </a:xfrm>
          <a:prstGeom prst="rect">
            <a:avLst/>
          </a:prstGeom>
          <a:noFill/>
        </p:spPr>
        <p:txBody>
          <a:bodyPr wrap="square" rtlCol="0">
            <a:noAutofit/>
          </a:bodyPr>
          <a:p>
            <a:r>
              <a:rPr lang="en-US" altLang="zh-CN" sz="1200"/>
              <a:t>[1]</a:t>
            </a:r>
            <a:endParaRPr lang="en-US" altLang="zh-CN" sz="1200"/>
          </a:p>
        </p:txBody>
      </p:sp>
      <p:sp>
        <p:nvSpPr>
          <p:cNvPr id="8" name="文本框 7"/>
          <p:cNvSpPr txBox="1"/>
          <p:nvPr>
            <p:custDataLst>
              <p:tags r:id="rId10"/>
            </p:custDataLst>
          </p:nvPr>
        </p:nvSpPr>
        <p:spPr>
          <a:xfrm>
            <a:off x="10854690" y="3053080"/>
            <a:ext cx="382905" cy="247015"/>
          </a:xfrm>
          <a:prstGeom prst="rect">
            <a:avLst/>
          </a:prstGeom>
          <a:noFill/>
        </p:spPr>
        <p:txBody>
          <a:bodyPr wrap="square" rtlCol="0">
            <a:no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第一阶段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05205"/>
            <a:ext cx="4964430" cy="467360"/>
          </a:xfrm>
          <a:prstGeom prst="rect">
            <a:avLst/>
          </a:prstGeom>
          <a:noFill/>
        </p:spPr>
        <p:txBody>
          <a:bodyPr wrap="square" rtlCol="0">
            <a:noAutofit/>
          </a:bodyPr>
          <a:p>
            <a:r>
              <a:rPr lang="en-US" altLang="zh-CN" sz="2400" b="1"/>
              <a:t>Residual Refinement Module(RRM)</a:t>
            </a:r>
            <a:endParaRPr lang="en-US" altLang="zh-CN" sz="2400" b="1"/>
          </a:p>
          <a:p>
            <a:endParaRPr lang="en-US" altLang="zh-CN" sz="2000"/>
          </a:p>
        </p:txBody>
      </p:sp>
      <p:sp>
        <p:nvSpPr>
          <p:cNvPr id="11" name="文本框 10"/>
          <p:cNvSpPr txBox="1"/>
          <p:nvPr>
            <p:custDataLst>
              <p:tags r:id="rId4"/>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13" name="文本框 12"/>
          <p:cNvSpPr txBox="1"/>
          <p:nvPr>
            <p:custDataLst>
              <p:tags r:id="rId5"/>
            </p:custDataLst>
          </p:nvPr>
        </p:nvSpPr>
        <p:spPr>
          <a:xfrm>
            <a:off x="11094720" y="5601970"/>
            <a:ext cx="382905" cy="247015"/>
          </a:xfrm>
          <a:prstGeom prst="rect">
            <a:avLst/>
          </a:prstGeom>
          <a:noFill/>
        </p:spPr>
        <p:txBody>
          <a:bodyPr wrap="square" rtlCol="0">
            <a:noAutofit/>
          </a:bodyPr>
          <a:p>
            <a:r>
              <a:rPr lang="en-US" altLang="zh-CN" sz="1200"/>
              <a:t>[1]</a:t>
            </a:r>
            <a:endParaRPr lang="en-US" altLang="zh-CN" sz="1200"/>
          </a:p>
        </p:txBody>
      </p:sp>
      <p:pic>
        <p:nvPicPr>
          <p:cNvPr id="10" name="图片 9"/>
          <p:cNvPicPr>
            <a:picLocks noChangeAspect="1"/>
          </p:cNvPicPr>
          <p:nvPr>
            <p:custDataLst>
              <p:tags r:id="rId6"/>
            </p:custDataLst>
          </p:nvPr>
        </p:nvPicPr>
        <p:blipFill>
          <a:blip r:embed="rId7"/>
          <a:stretch>
            <a:fillRect/>
          </a:stretch>
        </p:blipFill>
        <p:spPr>
          <a:xfrm>
            <a:off x="6783705" y="1554480"/>
            <a:ext cx="4311015" cy="4294505"/>
          </a:xfrm>
          <a:prstGeom prst="rect">
            <a:avLst/>
          </a:prstGeom>
        </p:spPr>
      </p:pic>
      <mc:AlternateContent xmlns:mc="http://schemas.openxmlformats.org/markup-compatibility/2006">
        <mc:Choice xmlns:a14="http://schemas.microsoft.com/office/drawing/2010/main" Requires="a14">
          <p:sp>
            <p:nvSpPr>
              <p:cNvPr id="15" name="文本框 14"/>
              <p:cNvSpPr txBox="1"/>
              <p:nvPr>
                <p:custDataLst>
                  <p:tags r:id="rId8"/>
                </p:custDataLst>
              </p:nvPr>
            </p:nvSpPr>
            <p:spPr>
              <a:xfrm>
                <a:off x="412750" y="1639570"/>
                <a:ext cx="5090795" cy="4262755"/>
              </a:xfrm>
              <a:prstGeom prst="rect">
                <a:avLst/>
              </a:prstGeom>
              <a:noFill/>
            </p:spPr>
            <p:txBody>
              <a:bodyPr wrap="square" rtlCol="0">
                <a:noAutofit/>
              </a:bodyPr>
              <a:p>
                <a:r>
                  <a:rPr lang="en-US" altLang="zh-CN" sz="2000">
                    <a:sym typeface="+mn-ea"/>
                  </a:rPr>
                  <a:t>为了使焦点区域包含在对象范围内，在得到初始映射M5后，需要对伪装对象的边界进行进一步细化。</a:t>
                </a:r>
                <a:r>
                  <a:rPr lang="zh-CN" altLang="en-US" sz="2000">
                    <a:sym typeface="+mn-ea"/>
                  </a:rPr>
                  <a:t>作者</a:t>
                </a:r>
                <a:r>
                  <a:rPr lang="en-US" altLang="zh-CN" sz="2000">
                    <a:sym typeface="+mn-ea"/>
                  </a:rPr>
                  <a:t>使用RRM得到一个细化的边界。给定一个粗图</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𝑆</m:t>
                        </m:r>
                      </m:e>
                      <m:sub>
                        <m:r>
                          <a:rPr lang="en-US" altLang="zh-CN" sz="2000" i="1">
                            <a:latin typeface="Cambria Math" panose="02040503050406030204" charset="0"/>
                            <a:cs typeface="Cambria Math" panose="02040503050406030204" charset="0"/>
                          </a:rPr>
                          <m:t>𝑐𝑜𝑎𝑟𝑠𝑒</m:t>
                        </m:r>
                      </m:sub>
                    </m:sSub>
                  </m:oMath>
                </a14:m>
                <a:r>
                  <a:rPr lang="en-US" altLang="zh-CN" sz="2000">
                    <a:sym typeface="+mn-ea"/>
                  </a:rPr>
                  <a:t>，RRM首先学习粗图和GT之间的残差</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𝑆</m:t>
                        </m:r>
                      </m:e>
                      <m:sub>
                        <m:r>
                          <a:rPr lang="en-US" altLang="zh-CN" sz="2000" i="1">
                            <a:latin typeface="Cambria Math" panose="02040503050406030204" charset="0"/>
                            <a:cs typeface="Cambria Math" panose="02040503050406030204" charset="0"/>
                          </a:rPr>
                          <m:t>𝑟𝑒𝑠𝑖𝑑𝑢𝑎𝑙</m:t>
                        </m:r>
                      </m:sub>
                    </m:sSub>
                  </m:oMath>
                </a14:m>
                <a:r>
                  <a:rPr lang="en-US" altLang="zh-CN" sz="2000">
                    <a:sym typeface="+mn-ea"/>
                  </a:rPr>
                  <a:t>，得到细化后的映射</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𝑆</m:t>
                        </m:r>
                      </m:e>
                      <m:sub>
                        <m:r>
                          <a:rPr lang="en-US" altLang="zh-CN" sz="2000" i="1">
                            <a:latin typeface="Cambria Math" panose="02040503050406030204" charset="0"/>
                            <a:cs typeface="Cambria Math" panose="02040503050406030204" charset="0"/>
                          </a:rPr>
                          <m:t>𝑟𝑒𝑓𝑖𝑛𝑒𝑑</m:t>
                        </m:r>
                      </m:sub>
                    </m:sSub>
                  </m:oMath>
                </a14:m>
                <a:r>
                  <a:rPr lang="en-US" altLang="zh-CN" sz="2000">
                    <a:sym typeface="+mn-ea"/>
                  </a:rPr>
                  <a:t>。</a:t>
                </a:r>
                <a:endParaRPr lang="en-US" altLang="zh-CN" sz="2000"/>
              </a:p>
              <a:p>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𝑆</m:t>
                          </m:r>
                        </m:e>
                        <m:sub>
                          <m:r>
                            <a:rPr lang="en-US" altLang="zh-CN" sz="2000" i="1">
                              <a:latin typeface="Cambria Math" panose="02040503050406030204" charset="0"/>
                              <a:cs typeface="Cambria Math" panose="02040503050406030204" charset="0"/>
                            </a:rPr>
                            <m:t>𝑟𝑒𝑓𝑖𝑛𝑒𝑑</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𝑆</m:t>
                          </m:r>
                        </m:e>
                        <m:sub>
                          <m:r>
                            <a:rPr lang="en-US" altLang="zh-CN" sz="2000" i="1">
                              <a:latin typeface="Cambria Math" panose="02040503050406030204" charset="0"/>
                              <a:cs typeface="Cambria Math" panose="02040503050406030204" charset="0"/>
                            </a:rPr>
                            <m:t>𝑐𝑜𝑎𝑟𝑠𝑒</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𝑆</m:t>
                          </m:r>
                        </m:e>
                        <m:sub>
                          <m:r>
                            <a:rPr lang="en-US" altLang="zh-CN" sz="2000" i="1">
                              <a:latin typeface="Cambria Math" panose="02040503050406030204" charset="0"/>
                              <a:cs typeface="Cambria Math" panose="02040503050406030204" charset="0"/>
                            </a:rPr>
                            <m:t>𝑟𝑒𝑠𝑖𝑑𝑢𝑎𝑙</m:t>
                          </m:r>
                        </m:sub>
                      </m:sSub>
                    </m:oMath>
                  </m:oMathPara>
                </a14:m>
                <a:endParaRPr lang="en-US" altLang="zh-CN" sz="2000" i="1">
                  <a:latin typeface="Cambria Math" panose="02040503050406030204" charset="0"/>
                  <a:cs typeface="Cambria Math" panose="02040503050406030204" charset="0"/>
                </a:endParaRPr>
              </a:p>
              <a:p>
                <a:r>
                  <a:rPr lang="en-US" altLang="zh-CN" sz="2000">
                    <a:sym typeface="+mn-ea"/>
                  </a:rPr>
                  <a:t>RRM的结构如图所示。RRM细化后，初始预测图</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5</m:t>
                        </m:r>
                      </m:sub>
                    </m:sSub>
                  </m:oMath>
                </a14:m>
                <a:r>
                  <a:rPr lang="en-US" altLang="zh-CN" sz="2000">
                    <a:sym typeface="+mn-ea"/>
                  </a:rPr>
                  <a:t>变为</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5</m:t>
                        </m:r>
                      </m:sub>
                      <m:sup>
                        <m:r>
                          <a:rPr lang="en-US" altLang="zh-CN" sz="2000" i="1">
                            <a:latin typeface="Cambria Math" panose="02040503050406030204" charset="0"/>
                            <a:cs typeface="Cambria Math" panose="02040503050406030204" charset="0"/>
                          </a:rPr>
                          <m:t>’</m:t>
                        </m:r>
                      </m:sup>
                    </m:sSubSup>
                  </m:oMath>
                </a14:m>
                <a:r>
                  <a:rPr lang="en-US" altLang="zh-CN" sz="2000">
                    <a:sym typeface="+mn-ea"/>
                  </a:rPr>
                  <a:t>。</a:t>
                </a:r>
                <a:r>
                  <a:rPr lang="zh-CN" altLang="en-US" sz="2000">
                    <a:sym typeface="+mn-ea"/>
                  </a:rPr>
                  <a:t>作者</a:t>
                </a:r>
                <a:r>
                  <a:rPr lang="en-US" altLang="zh-CN" sz="2000">
                    <a:sym typeface="+mn-ea"/>
                  </a:rPr>
                  <a:t>对每个预测图采用深度监督，使焦点区域的范围更加精确。</a:t>
                </a:r>
                <a:endParaRPr lang="en-US" altLang="zh-CN" sz="2000"/>
              </a:p>
              <a:p>
                <a:endParaRPr lang="zh-CN" altLang="en-US" sz="2000"/>
              </a:p>
            </p:txBody>
          </p:sp>
        </mc:Choice>
        <mc:Fallback>
          <p:sp>
            <p:nvSpPr>
              <p:cNvPr id="15" name="文本框 14"/>
              <p:cNvSpPr txBox="1">
                <a:spLocks noRot="1" noChangeAspect="1" noMove="1" noResize="1" noEditPoints="1" noAdjustHandles="1" noChangeArrowheads="1" noChangeShapeType="1" noTextEdit="1"/>
              </p:cNvSpPr>
              <p:nvPr>
                <p:custDataLst>
                  <p:tags r:id="rId9"/>
                </p:custDataLst>
              </p:nvPr>
            </p:nvSpPr>
            <p:spPr>
              <a:xfrm>
                <a:off x="412750" y="1639570"/>
                <a:ext cx="5090795" cy="4262755"/>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二阶段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05205"/>
                <a:ext cx="11151870" cy="4597400"/>
              </a:xfrm>
              <a:prstGeom prst="rect">
                <a:avLst/>
              </a:prstGeom>
              <a:noFill/>
            </p:spPr>
            <p:txBody>
              <a:bodyPr wrap="square" rtlCol="0">
                <a:noAutofit/>
              </a:bodyPr>
              <a:p>
                <a:r>
                  <a:rPr lang="en-US" altLang="zh-CN" sz="2000"/>
                  <a:t>第二阶段负责深度挖掘多尺度局部信息，然后精确检测伪装目标。将CCD的特征</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ℎ</m:t>
                        </m:r>
                      </m:e>
                      <m:sub>
                        <m:r>
                          <a:rPr lang="en-US" altLang="zh-CN" sz="2000" i="1">
                            <a:latin typeface="Cambria Math" panose="02040503050406030204" charset="0"/>
                            <a:cs typeface="Cambria Math" panose="02040503050406030204" charset="0"/>
                          </a:rPr>
                          <m:t>𝑖</m:t>
                        </m:r>
                      </m:sub>
                    </m:sSub>
                  </m:oMath>
                </a14:m>
                <a:r>
                  <a:rPr lang="en-US" altLang="zh-CN" sz="2000"/>
                  <a:t>, </a:t>
                </a:r>
                <a14:m>
                  <m:oMath xmlns:m="http://schemas.openxmlformats.org/officeDocument/2006/math">
                    <m:r>
                      <a:rPr lang="en-US" altLang="zh-CN" sz="2000" i="1">
                        <a:latin typeface="Cambria Math" panose="02040503050406030204" charset="0"/>
                        <a:cs typeface="Cambria Math" panose="02040503050406030204" charset="0"/>
                      </a:rPr>
                      <m:t>𝑖</m:t>
                    </m:r>
                  </m:oMath>
                </a14:m>
                <a:r>
                  <a:rPr lang="en-US" altLang="zh-CN" sz="2000"/>
                  <a:t>∈{1,2,3,3}与候选特征</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𝑖</m:t>
                        </m:r>
                      </m:sub>
                    </m:sSub>
                  </m:oMath>
                </a14:m>
                <a:r>
                  <a:rPr lang="en-US" altLang="zh-CN" sz="2000"/>
                  <a:t>,</a:t>
                </a:r>
                <a14:m>
                  <m:oMath xmlns:m="http://schemas.openxmlformats.org/officeDocument/2006/math">
                    <m:r>
                      <a:rPr lang="en-US" altLang="zh-CN" sz="2000" i="1">
                        <a:latin typeface="Cambria Math" panose="02040503050406030204" charset="0"/>
                        <a:cs typeface="Cambria Math" panose="02040503050406030204" charset="0"/>
                      </a:rPr>
                      <m:t>𝑖</m:t>
                    </m:r>
                  </m:oMath>
                </a14:m>
                <a:r>
                  <a:rPr lang="en-US" altLang="zh-CN" sz="2000"/>
                  <a:t>∈{1,2,4}进行聚合，生成细化特征</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𝑠</m:t>
                        </m:r>
                      </m:e>
                      <m:sub>
                        <m:r>
                          <a:rPr lang="en-US" altLang="zh-CN" sz="2000" i="1">
                            <a:latin typeface="Cambria Math" panose="02040503050406030204" charset="0"/>
                            <a:cs typeface="Cambria Math" panose="02040503050406030204" charset="0"/>
                          </a:rPr>
                          <m:t>𝑖</m:t>
                        </m:r>
                      </m:sub>
                    </m:sSub>
                  </m:oMath>
                </a14:m>
                <a:r>
                  <a:rPr lang="en-US" altLang="zh-CN" sz="2000"/>
                  <a:t>, </a:t>
                </a:r>
                <a14:m>
                  <m:oMath xmlns:m="http://schemas.openxmlformats.org/officeDocument/2006/math">
                    <m:r>
                      <a:rPr lang="en-US" altLang="zh-CN" sz="2000" i="1">
                        <a:latin typeface="Cambria Math" panose="02040503050406030204" charset="0"/>
                        <a:cs typeface="Cambria Math" panose="02040503050406030204" charset="0"/>
                      </a:rPr>
                      <m:t>𝑖</m:t>
                    </m:r>
                  </m:oMath>
                </a14:m>
                <a:r>
                  <a:rPr lang="en-US" altLang="zh-CN" sz="2000"/>
                  <a:t>∈{1,2,3,4}，以保持高级语义信息的丰富性，可表示为:</a:t>
                </a:r>
                <a:endParaRPr lang="en-US" altLang="zh-CN" sz="2000"/>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4</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𝐶</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4</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ℎ</m:t>
                          </m:r>
                        </m:e>
                        <m:sub>
                          <m:r>
                            <a:rPr lang="en-US" altLang="zh-CN" sz="2000" i="1">
                              <a:latin typeface="Cambria Math" panose="02040503050406030204" charset="0"/>
                              <a:cs typeface="Cambria Math" panose="02040503050406030204" charset="0"/>
                            </a:rPr>
                            <m:t>3</m:t>
                          </m:r>
                        </m:sub>
                      </m:sSub>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3</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𝐶</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3</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ℎ</m:t>
                          </m:r>
                        </m:e>
                        <m:sub>
                          <m:r>
                            <a:rPr lang="en-US" altLang="zh-CN" sz="2000" i="1">
                              <a:latin typeface="Cambria Math" panose="02040503050406030204" charset="0"/>
                              <a:cs typeface="Cambria Math" panose="02040503050406030204" charset="0"/>
                            </a:rPr>
                            <m:t>2</m:t>
                          </m:r>
                        </m:sub>
                      </m:sSub>
                      <m:r>
                        <a:rPr lang="en-US" altLang="zh-CN" sz="2000" i="1">
                          <a:latin typeface="Cambria Math" panose="02040503050406030204" charset="0"/>
                          <a:cs typeface="Cambria Math" panose="02040503050406030204" charset="0"/>
                        </a:rPr>
                        <m:t>,</m:t>
                      </m:r>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𝒯</m:t>
                          </m:r>
                        </m:e>
                        <m:sub>
                          <m:r>
                            <a:rPr lang="en-US" altLang="zh-CN" sz="2000" i="1">
                              <a:latin typeface="Cambria Math" panose="02040503050406030204" charset="0"/>
                              <a:cs typeface="Cambria Math" panose="02040503050406030204" charset="0"/>
                            </a:rPr>
                            <m:t>↑</m:t>
                          </m:r>
                        </m:sub>
                        <m:sup>
                          <m:r>
                            <a:rPr lang="en-US" altLang="zh-CN" sz="2000" i="1">
                              <a:latin typeface="Cambria Math" panose="02040503050406030204" charset="0"/>
                              <a:cs typeface="Cambria Math" panose="02040503050406030204" charset="0"/>
                            </a:rPr>
                            <m:t>2</m:t>
                          </m:r>
                        </m:sup>
                      </m:sSub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4</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2</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𝐶</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2</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ℎ</m:t>
                          </m:r>
                        </m:e>
                        <m:sub>
                          <m:r>
                            <a:rPr lang="en-US" altLang="zh-CN" sz="2000" i="1">
                              <a:latin typeface="Cambria Math" panose="02040503050406030204" charset="0"/>
                              <a:cs typeface="Cambria Math" panose="02040503050406030204" charset="0"/>
                            </a:rPr>
                            <m:t>1</m:t>
                          </m:r>
                        </m:sub>
                      </m:sSub>
                      <m:r>
                        <a:rPr lang="en-US" altLang="zh-CN" sz="2000" i="1">
                          <a:latin typeface="Cambria Math" panose="02040503050406030204" charset="0"/>
                          <a:cs typeface="Cambria Math" panose="02040503050406030204" charset="0"/>
                        </a:rPr>
                        <m:t>,</m:t>
                      </m:r>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𝒯</m:t>
                          </m:r>
                        </m:e>
                        <m:sub>
                          <m:r>
                            <a:rPr lang="en-US" altLang="zh-CN" sz="2000" i="1">
                              <a:latin typeface="Cambria Math" panose="02040503050406030204" charset="0"/>
                              <a:cs typeface="Cambria Math" panose="02040503050406030204" charset="0"/>
                            </a:rPr>
                            <m:t>↑</m:t>
                          </m:r>
                        </m:sub>
                        <m:sup>
                          <m:r>
                            <a:rPr lang="en-US" altLang="zh-CN" sz="2000" i="1">
                              <a:latin typeface="Cambria Math" panose="02040503050406030204" charset="0"/>
                              <a:cs typeface="Cambria Math" panose="02040503050406030204" charset="0"/>
                            </a:rPr>
                            <m:t>2</m:t>
                          </m:r>
                        </m:sup>
                      </m:sSub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3</m:t>
                      </m:r>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𝐶</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1</m:t>
                          </m:r>
                        </m:sub>
                      </m:sSub>
                      <m:r>
                        <a:rPr lang="en-US" altLang="zh-CN" sz="2000" i="1">
                          <a:latin typeface="Cambria Math" panose="02040503050406030204" charset="0"/>
                          <a:cs typeface="Cambria Math" panose="02040503050406030204" charset="0"/>
                        </a:rPr>
                        <m:t>,</m:t>
                      </m:r>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𝒯</m:t>
                          </m:r>
                        </m:e>
                        <m:sub>
                          <m:r>
                            <a:rPr lang="en-US" altLang="zh-CN" sz="2000" i="1">
                              <a:latin typeface="Cambria Math" panose="02040503050406030204" charset="0"/>
                              <a:cs typeface="Cambria Math" panose="02040503050406030204" charset="0"/>
                            </a:rPr>
                            <m:t>↑</m:t>
                          </m:r>
                        </m:sub>
                        <m:sup>
                          <m:r>
                            <a:rPr lang="en-US" altLang="zh-CN" sz="2000" i="1">
                              <a:latin typeface="Cambria Math" panose="02040503050406030204" charset="0"/>
                              <a:cs typeface="Cambria Math" panose="02040503050406030204" charset="0"/>
                            </a:rPr>
                            <m:t>2</m:t>
                          </m:r>
                        </m:sup>
                      </m:sSub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𝑠</m:t>
                      </m:r>
                      <m:r>
                        <a:rPr lang="en-US" altLang="zh-CN" sz="2000" i="1">
                          <a:latin typeface="Cambria Math" panose="02040503050406030204" charset="0"/>
                          <a:cs typeface="Cambria Math" panose="02040503050406030204" charset="0"/>
                        </a:rPr>
                        <m:t>2</m:t>
                      </m:r>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a:p>
                <a:r>
                  <a:rPr lang="en-US" altLang="zh-CN" sz="2000"/>
                  <a:t>其中 C(a, b, c) 表示连接操作，然后是几个 3 × 3 卷积层，具有批量归一化操作。在计算公式 中的特征 s1 ∼ s3 时，卷积层数设置为 1，在计算特征 s4 时设置为 2。</a:t>
                </a:r>
                <a:endParaRPr lang="en-US" altLang="zh-CN" sz="2000"/>
              </a:p>
              <a:p>
                <a:endParaRPr lang="en-US" altLang="zh-CN" sz="2000"/>
              </a:p>
            </p:txBody>
          </p:sp>
        </mc:Choice>
        <mc:Fallback>
          <p:sp>
            <p:nvSpPr>
              <p:cNvPr id="3" name="文本框 2"/>
              <p:cNvSpPr txBox="1">
                <a:spLocks noRot="1" noChangeAspect="1" noMove="1" noResize="1" noEditPoints="1" noAdjustHandles="1" noChangeArrowheads="1" noChangeShapeType="1" noTextEdit="1"/>
              </p:cNvSpPr>
              <p:nvPr/>
            </p:nvSpPr>
            <p:spPr>
              <a:xfrm>
                <a:off x="189865" y="1005205"/>
                <a:ext cx="11151870" cy="4597400"/>
              </a:xfrm>
              <a:prstGeom prst="rect">
                <a:avLst/>
              </a:prstGeom>
              <a:blipFill rotWithShape="1">
                <a:blip r:embed="rId4"/>
                <a:stretch>
                  <a:fillRect r="-404"/>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2" name="文本框 1"/>
          <p:cNvSpPr txBox="1"/>
          <p:nvPr/>
        </p:nvSpPr>
        <p:spPr>
          <a:xfrm>
            <a:off x="7176135" y="2894965"/>
            <a:ext cx="47434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二阶段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05205"/>
                <a:ext cx="11490960" cy="1985010"/>
              </a:xfrm>
              <a:prstGeom prst="rect">
                <a:avLst/>
              </a:prstGeom>
              <a:noFill/>
            </p:spPr>
            <p:txBody>
              <a:bodyPr wrap="square" rtlCol="0">
                <a:noAutofit/>
              </a:bodyPr>
              <a:p>
                <a:r>
                  <a:rPr lang="en-US" altLang="zh-CN" sz="2000"/>
                  <a:t>在得到细化特征 si , i ∈ {1, 2, 3, 4}，</a:t>
                </a:r>
                <a:r>
                  <a:rPr lang="zh-CN" altLang="en-US" sz="2000"/>
                  <a:t>作者</a:t>
                </a:r>
                <a:r>
                  <a:rPr lang="en-US" altLang="zh-CN" sz="2000"/>
                  <a:t>使用具有多尺度扩张卷积的 DenseASPP 模块来捕获不同尺度的焦点区域，然后生成预测图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𝑖</m:t>
                        </m:r>
                      </m:sub>
                    </m:sSub>
                  </m:oMath>
                </a14:m>
                <a:r>
                  <a:rPr lang="en-US" altLang="zh-CN" sz="2000"/>
                  <a:t> , </a:t>
                </a:r>
                <a14:m>
                  <m:oMath xmlns:m="http://schemas.openxmlformats.org/officeDocument/2006/math">
                    <m:r>
                      <a:rPr lang="en-US" altLang="zh-CN" sz="2000" i="1">
                        <a:latin typeface="Cambria Math" panose="02040503050406030204" charset="0"/>
                        <a:cs typeface="Cambria Math" panose="02040503050406030204" charset="0"/>
                      </a:rPr>
                      <m:t>𝑖</m:t>
                    </m:r>
                  </m:oMath>
                </a14:m>
                <a:r>
                  <a:rPr lang="en-US" altLang="zh-CN" sz="2000"/>
                  <a:t> ∈ {1, 2, 3, 4}。RRM再次用于预测图</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Sub>
                  </m:oMath>
                </a14:m>
                <a:r>
                  <a:rPr lang="en-US" altLang="zh-CN" sz="2000"/>
                  <a:t>，细化伪装物体的边界，得到最终的预测</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m:t>
                        </m:r>
                      </m:sup>
                    </m:sSubSup>
                  </m:oMath>
                </a14:m>
                <a:r>
                  <a:rPr lang="en-US" altLang="zh-CN" sz="2000"/>
                  <a:t>。对于在这个阶段获得的预测图，</a:t>
                </a:r>
                <a:r>
                  <a:rPr lang="zh-CN" altLang="en-US" sz="2000"/>
                  <a:t>作者仍然</a:t>
                </a:r>
                <a:r>
                  <a:rPr lang="en-US" altLang="zh-CN" sz="2000"/>
                  <a:t>采用了深度监督。</a:t>
                </a:r>
                <a:endParaRPr lang="en-US" altLang="zh-CN" sz="2000"/>
              </a:p>
            </p:txBody>
          </p:sp>
        </mc:Choice>
        <mc:Fallback>
          <p:sp>
            <p:nvSpPr>
              <p:cNvPr id="3" name="文本框 2"/>
              <p:cNvSpPr txBox="1">
                <a:spLocks noRot="1" noChangeAspect="1" noMove="1" noResize="1" noEditPoints="1" noAdjustHandles="1" noChangeArrowheads="1" noChangeShapeType="1" noTextEdit="1"/>
              </p:cNvSpPr>
              <p:nvPr/>
            </p:nvSpPr>
            <p:spPr>
              <a:xfrm>
                <a:off x="189865" y="1005205"/>
                <a:ext cx="11490960" cy="198501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2" name="文本框 1"/>
          <p:cNvSpPr txBox="1"/>
          <p:nvPr/>
        </p:nvSpPr>
        <p:spPr>
          <a:xfrm>
            <a:off x="7639685" y="5737860"/>
            <a:ext cx="474345" cy="275590"/>
          </a:xfrm>
          <a:prstGeom prst="rect">
            <a:avLst/>
          </a:prstGeom>
          <a:noFill/>
        </p:spPr>
        <p:txBody>
          <a:bodyPr wrap="square" rtlCol="0">
            <a:spAutoFit/>
          </a:bodyPr>
          <a:p>
            <a:r>
              <a:rPr lang="en-US" altLang="zh-CN" sz="1200"/>
              <a:t>[1]</a:t>
            </a:r>
            <a:endParaRPr lang="en-US" altLang="zh-CN" sz="1200"/>
          </a:p>
        </p:txBody>
      </p:sp>
      <p:pic>
        <p:nvPicPr>
          <p:cNvPr id="4" name="图片 3"/>
          <p:cNvPicPr>
            <a:picLocks noChangeAspect="1"/>
          </p:cNvPicPr>
          <p:nvPr>
            <p:custDataLst>
              <p:tags r:id="rId6"/>
            </p:custDataLst>
          </p:nvPr>
        </p:nvPicPr>
        <p:blipFill>
          <a:blip r:embed="rId7"/>
          <a:stretch>
            <a:fillRect/>
          </a:stretch>
        </p:blipFill>
        <p:spPr>
          <a:xfrm>
            <a:off x="376555" y="2131060"/>
            <a:ext cx="9331960" cy="3877945"/>
          </a:xfrm>
          <a:prstGeom prst="rect">
            <a:avLst/>
          </a:prstGeom>
        </p:spPr>
      </p:pic>
      <p:sp>
        <p:nvSpPr>
          <p:cNvPr id="5" name="文本框 4"/>
          <p:cNvSpPr txBox="1"/>
          <p:nvPr/>
        </p:nvSpPr>
        <p:spPr>
          <a:xfrm>
            <a:off x="9811385" y="5496560"/>
            <a:ext cx="3638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5000625"/>
          </a:xfrm>
          <a:prstGeom prst="rect">
            <a:avLst/>
          </a:prstGeom>
          <a:noFill/>
        </p:spPr>
        <p:txBody>
          <a:bodyPr wrap="square" rtlCol="0">
            <a:no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二元交叉熵 (Binary </a:t>
            </a:r>
            <a:r>
              <a:rPr lang="en-US" altLang="zh-CN" sz="2400">
                <a:latin typeface="宋体" panose="02010600030101010101" pitchFamily="2" charset="-122"/>
                <a:ea typeface="宋体" panose="02010600030101010101" pitchFamily="2" charset="-122"/>
                <a:cs typeface="宋体" panose="02010600030101010101" pitchFamily="2" charset="-122"/>
              </a:rPr>
              <a:t>C</a:t>
            </a:r>
            <a:r>
              <a:rPr lang="zh-CN" altLang="en-US" sz="2400">
                <a:latin typeface="宋体" panose="02010600030101010101" pitchFamily="2" charset="-122"/>
                <a:ea typeface="宋体" panose="02010600030101010101" pitchFamily="2" charset="-122"/>
                <a:cs typeface="宋体" panose="02010600030101010101" pitchFamily="2" charset="-122"/>
              </a:rPr>
              <a:t>ross </a:t>
            </a:r>
            <a:r>
              <a:rPr lang="en-US" altLang="zh-CN" sz="2400">
                <a:latin typeface="宋体" panose="02010600030101010101" pitchFamily="2" charset="-122"/>
                <a:ea typeface="宋体" panose="02010600030101010101" pitchFamily="2" charset="-122"/>
                <a:cs typeface="宋体" panose="02010600030101010101" pitchFamily="2" charset="-122"/>
              </a:rPr>
              <a:t>E</a:t>
            </a:r>
            <a:r>
              <a:rPr lang="zh-CN" altLang="en-US" sz="2400">
                <a:latin typeface="宋体" panose="02010600030101010101" pitchFamily="2" charset="-122"/>
                <a:ea typeface="宋体" panose="02010600030101010101" pitchFamily="2" charset="-122"/>
                <a:cs typeface="宋体" panose="02010600030101010101" pitchFamily="2" charset="-122"/>
              </a:rPr>
              <a:t>ntropy</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BCE) 损失函数广泛用于二元分类任务，由于自然界中的伪装对象通常具有崎岖且狭窄的边界，因此在使用 BCE 损失进行 COD 时存在一些缺点。首先，BCE损失不加区别地独立地处理所有像素，忽略了不同像素贡献的差异，丢失了整体结构信息。其次，与背景相比，属于伪装对象的像素在图像中是稀疏的。而这些位于崎岖边界和窄边界的像素通常为区分伪装对象和背景提供更关键信息。这就需要设计一种高效灵活的机制，全面衡量物体和背景像素的差异重要性。因此，作者提出了一种动态加权</a:t>
            </a:r>
            <a:r>
              <a:rPr lang="en-US" altLang="zh-CN" sz="2400">
                <a:latin typeface="宋体" panose="02010600030101010101" pitchFamily="2" charset="-122"/>
                <a:ea typeface="宋体" panose="02010600030101010101" pitchFamily="2" charset="-122"/>
                <a:cs typeface="宋体" panose="02010600030101010101" pitchFamily="2" charset="-122"/>
              </a:rPr>
              <a:t>(Dynamic Weight BCE)</a:t>
            </a:r>
            <a:r>
              <a:rPr lang="zh-CN" altLang="en-US" sz="2400">
                <a:latin typeface="宋体" panose="02010600030101010101" pitchFamily="2" charset="-122"/>
                <a:ea typeface="宋体" panose="02010600030101010101" pitchFamily="2" charset="-122"/>
                <a:cs typeface="宋体" panose="02010600030101010101" pitchFamily="2" charset="-122"/>
              </a:rPr>
              <a:t>的 BCE，它通过为位于边界和结构的像素分配通常更大的学习权重来强制网络在优化过程中更加关注结构细节。</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80770"/>
                <a:ext cx="11576685" cy="5000625"/>
              </a:xfrm>
              <a:prstGeom prst="rect">
                <a:avLst/>
              </a:prstGeom>
              <a:noFill/>
            </p:spPr>
            <p:txBody>
              <a:bodyPr wrap="square" rtlCol="0">
                <a:noAutofit/>
              </a:bodyPr>
              <a:p>
                <a:pPr algn="l"/>
                <a:r>
                  <a:rPr lang="zh-CN" altLang="en-US" sz="2000">
                    <a:latin typeface="Cambria Math" panose="02040503050406030204" charset="0"/>
                    <a:cs typeface="Cambria Math" panose="02040503050406030204" charset="0"/>
                    <a:sym typeface="+mn-ea"/>
                  </a:rPr>
                  <a:t>公式如下：</a:t>
                </a:r>
                <a:endParaRPr lang="zh-CN" altLang="en-US" sz="20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𝑑𝑤𝑏𝑐𝑒</m:t>
                          </m:r>
                        </m:sub>
                      </m:sSub>
                      <m:r>
                        <a:rPr lang="en-US" altLang="zh-CN" sz="2000" i="1">
                          <a:latin typeface="Cambria Math" panose="02040503050406030204" charset="0"/>
                          <a:cs typeface="Cambria Math" panose="02040503050406030204" charset="0"/>
                        </a:rPr>
                        <m:t>=−</m:t>
                      </m:r>
                      <m:f>
                        <m:fPr>
                          <m:ctrlPr>
                            <a:rPr lang="en-US" altLang="zh-CN" sz="2000" i="1">
                              <a:latin typeface="Cambria Math" panose="02040503050406030204" charset="0"/>
                              <a:cs typeface="Cambria Math" panose="02040503050406030204" charset="0"/>
                            </a:rPr>
                          </m:ctrlPr>
                        </m:fPr>
                        <m:num>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𝑖</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𝑗</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𝐻</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𝑊</m:t>
                              </m:r>
                            </m:sup>
                            <m:e>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𝑞</m:t>
                                  </m:r>
                                </m:e>
                                <m:sub>
                                  <m:r>
                                    <a:rPr lang="en-US" altLang="zh-CN" sz="2000" i="1">
                                      <a:latin typeface="Cambria Math" panose="02040503050406030204" charset="0"/>
                                      <a:cs typeface="Cambria Math" panose="02040503050406030204" charset="0"/>
                                    </a:rPr>
                                    <m:t>𝑖𝑗</m:t>
                                  </m:r>
                                </m:sub>
                              </m:sSub>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0</m:t>
                                  </m:r>
                                </m:sub>
                                <m:sup>
                                  <m:r>
                                    <a:rPr lang="en-US" altLang="zh-CN" sz="2000" i="1">
                                      <a:latin typeface="Cambria Math" panose="02040503050406030204" charset="0"/>
                                      <a:cs typeface="Cambria Math" panose="02040503050406030204" charset="0"/>
                                    </a:rPr>
                                    <m:t>1</m:t>
                                  </m:r>
                                </m:sup>
                                <m:e>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func>
                                    <m:funcPr>
                                      <m:ctrlPr>
                                        <a:rPr lang="en-US" altLang="zh-CN" sz="2000">
                                          <a:latin typeface="Cambria Math" panose="02040503050406030204" charset="0"/>
                                          <a:cs typeface="Cambria Math" panose="02040503050406030204" charset="0"/>
                                        </a:rPr>
                                      </m:ctrlPr>
                                    </m:funcPr>
                                    <m:fName>
                                      <m:r>
                                        <m:rPr>
                                          <m:sty m:val="p"/>
                                        </m:rPr>
                                        <a:rPr lang="en-US" altLang="zh-CN" sz="2000">
                                          <a:latin typeface="Cambria Math" panose="02040503050406030204" charset="0"/>
                                          <a:cs typeface="Cambria Math" panose="02040503050406030204" charset="0"/>
                                        </a:rPr>
                                        <m:t>log</m:t>
                                      </m:r>
                                    </m:fName>
                                    <m:e>
                                      <m:r>
                                        <a:rPr lang="en-US" altLang="zh-CN" sz="2000" i="1">
                                          <a:latin typeface="Cambria Math" panose="02040503050406030204" charset="0"/>
                                          <a:cs typeface="Cambria Math" panose="02040503050406030204" charset="0"/>
                                        </a:rPr>
                                        <m:t>𝐹</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𝛹</m:t>
                                      </m:r>
                                      <m:r>
                                        <a:rPr lang="en-US" altLang="zh-CN" sz="2000" i="1">
                                          <a:latin typeface="Cambria Math" panose="02040503050406030204" charset="0"/>
                                          <a:cs typeface="Cambria Math" panose="02040503050406030204" charset="0"/>
                                        </a:rPr>
                                        <m:t>)</m:t>
                                      </m:r>
                                    </m:e>
                                  </m:func>
                                </m:e>
                              </m:nary>
                            </m:e>
                          </m:nary>
                        </m:num>
                        <m:den>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𝑖</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𝑗</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𝐻</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𝑊</m:t>
                              </m:r>
                            </m:sup>
                            <m:e>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𝑞</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e>
                          </m:nary>
                        </m:den>
                      </m:f>
                    </m:oMath>
                  </m:oMathPara>
                </a14:m>
                <a:endParaRPr lang="en-US" altLang="zh-CN" sz="2000" i="1">
                  <a:latin typeface="Cambria Math" panose="02040503050406030204" charset="0"/>
                  <a:cs typeface="Cambria Math" panose="02040503050406030204" charset="0"/>
                </a:endParaRPr>
              </a:p>
              <a:p>
                <a:pPr algn="l"/>
                <a:endParaRPr lang="en-US" altLang="zh-CN" sz="2000"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𝑞</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𝛾</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𝛾</m:t>
                      </m:r>
                      <m:r>
                        <a:rPr lang="en-US" altLang="zh-CN" sz="2000" i="1">
                          <a:latin typeface="Cambria Math" panose="02040503050406030204" charset="0"/>
                          <a:cs typeface="Cambria Math" panose="02040503050406030204" charset="0"/>
                        </a:rPr>
                        <m:t>&gt;</m:t>
                      </m:r>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a:p>
                <a:pPr algn="l"/>
                <a:endParaRPr lang="en-US" altLang="zh-CN" sz="2000"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d>
                        <m:dPr>
                          <m:begChr m:val="{"/>
                          <m:endChr m:val=""/>
                          <m:ctrlPr>
                            <a:rPr lang="en-US" altLang="zh-CN" sz="2000" i="1">
                              <a:latin typeface="Cambria Math" panose="02040503050406030204" charset="0"/>
                              <a:cs typeface="Cambria Math" panose="02040503050406030204" charset="0"/>
                            </a:rPr>
                          </m:ctrlPr>
                        </m:dPr>
                        <m:e>
                          <m:eqArr>
                            <m:eqArrPr>
                              <m:ctrlPr>
                                <a:rPr lang="en-US" altLang="zh-CN" sz="2000" i="1">
                                  <a:latin typeface="Cambria Math" panose="02040503050406030204" charset="0"/>
                                  <a:cs typeface="Cambria Math" panose="02040503050406030204" charset="0"/>
                                </a:rPr>
                              </m:ctrlPr>
                            </m:eqArrPr>
                            <m:e>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𝑖𝑓</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𝑒𝑞𝑢𝑎𝑙𝑠</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𝑡𝑜</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 </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𝑜𝑡ℎ𝑒𝑟𝑤𝑖𝑠𝑒</m:t>
                              </m:r>
                            </m:e>
                          </m:eqArr>
                        </m:e>
                      </m:d>
                    </m:oMath>
                  </m:oMathPara>
                </a14:m>
                <a:endParaRPr lang="en-US" altLang="zh-CN" sz="2000" i="1">
                  <a:latin typeface="Cambria Math" panose="02040503050406030204" charset="0"/>
                  <a:cs typeface="Cambria Math" panose="02040503050406030204" charset="0"/>
                </a:endParaRPr>
              </a:p>
              <a:p>
                <a:pPr algn="l"/>
                <a:r>
                  <a:rPr lang="en-US" altLang="zh-CN" sz="2000">
                    <a:latin typeface="Cambria Math" panose="02040503050406030204" charset="0"/>
                    <a:cs typeface="Cambria Math" panose="02040503050406030204" charset="0"/>
                  </a:rPr>
                  <a:t>其中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𝑖𝑗</m:t>
                        </m:r>
                      </m:sub>
                    </m:sSub>
                  </m:oMath>
                </a14:m>
                <a:r>
                  <a:rPr lang="en-US" altLang="zh-CN" sz="2000">
                    <a:latin typeface="Cambria Math" panose="02040503050406030204" charset="0"/>
                    <a:cs typeface="Cambria Math" panose="02040503050406030204" charset="0"/>
                  </a:rPr>
                  <a:t>和 </a:t>
                </a:r>
                <a14:m>
                  <m:oMath xmlns:m="http://schemas.openxmlformats.org/officeDocument/2006/math">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oMath>
                </a14:m>
                <a:r>
                  <a:rPr lang="en-US" altLang="zh-CN" sz="2000">
                    <a:latin typeface="Cambria Math" panose="02040503050406030204" charset="0"/>
                    <a:cs typeface="Cambria Math" panose="02040503050406030204" charset="0"/>
                  </a:rPr>
                  <a:t>分别表示预测</a:t>
                </a:r>
                <a:r>
                  <a:rPr lang="zh-CN" altLang="en-US" sz="2000">
                    <a:latin typeface="Cambria Math" panose="02040503050406030204" charset="0"/>
                    <a:cs typeface="Cambria Math" panose="02040503050406030204" charset="0"/>
                  </a:rPr>
                  <a:t>和真值</a:t>
                </a:r>
                <a:r>
                  <a:rPr lang="en-US" altLang="zh-CN" sz="2000">
                    <a:latin typeface="Cambria Math" panose="02040503050406030204" charset="0"/>
                    <a:cs typeface="Cambria Math" panose="02040503050406030204" charset="0"/>
                  </a:rPr>
                  <a:t>，γ是超参数。函数</a:t>
                </a:r>
                <a14:m>
                  <m:oMath xmlns:m="http://schemas.openxmlformats.org/officeDocument/2006/math">
                    <m:r>
                      <a:rPr lang="en-US" altLang="zh-CN" sz="2000" i="1">
                        <a:latin typeface="Cambria Math" panose="02040503050406030204" charset="0"/>
                        <a:cs typeface="Cambria Math" panose="02040503050406030204" charset="0"/>
                      </a:rPr>
                      <m:t>𝐹</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𝛹</m:t>
                    </m:r>
                    <m:r>
                      <a:rPr lang="en-US" altLang="zh-CN" sz="2000" i="1">
                        <a:latin typeface="Cambria Math" panose="02040503050406030204" charset="0"/>
                        <a:cs typeface="Cambria Math" panose="02040503050406030204" charset="0"/>
                      </a:rPr>
                      <m:t>)</m:t>
                    </m:r>
                  </m:oMath>
                </a14:m>
                <a:r>
                  <a:rPr lang="en-US" altLang="zh-CN" sz="2000">
                    <a:latin typeface="Cambria Math" panose="02040503050406030204" charset="0"/>
                    <a:cs typeface="Cambria Math" panose="02040503050406030204" charset="0"/>
                  </a:rPr>
                  <a:t> ∈ [0, 1] 返回给定</a:t>
                </a:r>
                <a14:m>
                  <m:oMath xmlns:m="http://schemas.openxmlformats.org/officeDocument/2006/math">
                    <m:r>
                      <a:rPr lang="en-US" altLang="zh-CN" sz="2000" i="1">
                        <a:latin typeface="Cambria Math" panose="02040503050406030204" charset="0"/>
                        <a:cs typeface="Cambria Math" panose="02040503050406030204" charset="0"/>
                      </a:rPr>
                      <m:t>𝛹</m:t>
                    </m:r>
                  </m:oMath>
                </a14:m>
                <a:r>
                  <a:rPr lang="en-US" altLang="zh-CN" sz="2000">
                    <a:latin typeface="Cambria Math" panose="02040503050406030204" charset="0"/>
                    <a:cs typeface="Cambria Math" panose="02040503050406030204" charset="0"/>
                  </a:rPr>
                  <a:t>时 (i, j) 像素属于第</a:t>
                </a:r>
                <a14:m>
                  <m:oMath xmlns:m="http://schemas.openxmlformats.org/officeDocument/2006/math">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𝑙</m:t>
                    </m:r>
                  </m:oMath>
                </a14:m>
                <a:r>
                  <a:rPr lang="en-US" altLang="zh-CN" sz="2000">
                    <a:latin typeface="Cambria Math" panose="02040503050406030204" charset="0"/>
                    <a:cs typeface="Cambria Math" panose="02040503050406030204" charset="0"/>
                  </a:rPr>
                  <a:t>类的概率值。</a:t>
                </a:r>
                <a:endParaRPr lang="en-US" altLang="zh-CN" sz="2000">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000625"/>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80770"/>
                <a:ext cx="11576685" cy="5000625"/>
              </a:xfrm>
              <a:prstGeom prst="rect">
                <a:avLst/>
              </a:prstGeom>
              <a:noFill/>
            </p:spPr>
            <p:txBody>
              <a:bodyPr wrap="square" rtlCol="0">
                <a:no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𝑞</m:t>
                          </m:r>
                        </m:e>
                        <m:sub>
                          <m:r>
                            <a:rPr lang="en-US" altLang="zh-CN" i="1">
                              <a:latin typeface="Cambria Math" panose="02040503050406030204" charset="0"/>
                              <a:cs typeface="Cambria Math" panose="02040503050406030204" charset="0"/>
                            </a:rPr>
                            <m:t>𝑖𝑗</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𝛾</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𝛾</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oMath>
                  </m:oMathPara>
                </a14:m>
                <a:endParaRPr lang="en-US" altLang="zh-CN">
                  <a:latin typeface="Cambria Math" panose="02040503050406030204" charset="0"/>
                  <a:cs typeface="Cambria Math" panose="02040503050406030204" charset="0"/>
                </a:endParaRPr>
              </a:p>
              <a:p>
                <a:pPr algn="l"/>
                <a:r>
                  <a:rPr lang="zh-CN" altLang="en-US">
                    <a:latin typeface="Cambria Math" panose="02040503050406030204" charset="0"/>
                    <a:cs typeface="Cambria Math" panose="02040503050406030204" charset="0"/>
                  </a:rPr>
                  <a:t>对于这个公式，要注意的一点是</a:t>
                </a:r>
                <a:r>
                  <a:rPr lang="en-US" altLang="zh-CN">
                    <a:latin typeface="Cambria Math" panose="02040503050406030204" charset="0"/>
                    <a:cs typeface="Cambria Math" panose="02040503050406030204" charset="0"/>
                  </a:rPr>
                  <a:t>第 (i, j) 个像素始终与权重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 相关联。</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 的值越大，它对动态加权 BCE 损失的影响越大。此外，</a:t>
                </a:r>
                <a:r>
                  <a:rPr lang="zh-CN" altLang="en-US">
                    <a:latin typeface="Cambria Math" panose="02040503050406030204" charset="0"/>
                    <a:cs typeface="Cambria Math" panose="02040503050406030204" charset="0"/>
                  </a:rPr>
                  <a:t>作者</a:t>
                </a:r>
                <a:r>
                  <a:rPr lang="en-US" altLang="zh-CN">
                    <a:latin typeface="Cambria Math" panose="02040503050406030204" charset="0"/>
                    <a:cs typeface="Cambria Math" panose="02040503050406030204" charset="0"/>
                  </a:rPr>
                  <a:t>发现多个上下文窗口可以比单个上下文窗口更准确地估计位于不同位置的像素的难度，该窗口应集成到权重分配中。以第 (i, j) 个像素为例，融合以它为中心的不同上下文窗口信息的相应权重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 计算如下：</a:t>
                </a:r>
                <a:endParaRPr lang="en-US" altLang="zh-CN">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r>
                        <a:rPr lang="en-US" altLang="zh-CN" i="1">
                          <a:latin typeface="Cambria Math" panose="02040503050406030204" charset="0"/>
                          <a:cs typeface="Cambria Math" panose="02040503050406030204" charset="0"/>
                        </a:rPr>
                        <m:t>=</m:t>
                      </m:r>
                      <m:func>
                        <m:funcPr>
                          <m:ctrlPr>
                            <a:rPr lang="en-US" altLang="zh-CN" i="1">
                              <a:latin typeface="Cambria Math" panose="02040503050406030204" charset="0"/>
                              <a:cs typeface="Cambria Math" panose="02040503050406030204" charset="0"/>
                            </a:rPr>
                          </m:ctrlPr>
                        </m:funcPr>
                        <m:fName>
                          <m:limLow>
                            <m:limLowPr>
                              <m:ctrlPr>
                                <a:rPr lang="en-US" altLang="zh-CN">
                                  <a:latin typeface="Cambria Math" panose="02040503050406030204" charset="0"/>
                                  <a:cs typeface="Cambria Math" panose="02040503050406030204" charset="0"/>
                                </a:rPr>
                              </m:ctrlPr>
                            </m:limLowPr>
                            <m:e>
                              <m:r>
                                <m:rPr>
                                  <m:sty m:val="p"/>
                                </m:rPr>
                                <a:rPr lang="en-US" altLang="zh-CN">
                                  <a:latin typeface="Cambria Math" panose="02040503050406030204" charset="0"/>
                                  <a:cs typeface="Cambria Math" panose="02040503050406030204" charset="0"/>
                                </a:rPr>
                                <m:t>min</m:t>
                              </m:r>
                            </m:e>
                            <m:li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𝛽</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lim>
                          </m:limLow>
                        </m:fName>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𝑚</m:t>
                              </m:r>
                            </m:sup>
                            <m:e>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𝛽</m:t>
                                  </m:r>
                                </m:e>
                                <m:sub>
                                  <m:r>
                                    <a:rPr lang="en-US" altLang="zh-CN" i="1">
                                      <a:latin typeface="Cambria Math" panose="02040503050406030204" charset="0"/>
                                      <a:cs typeface="Cambria Math" panose="02040503050406030204" charset="0"/>
                                    </a:rPr>
                                    <m:t>𝑘</m:t>
                                  </m:r>
                                </m:sub>
                                <m:sup>
                                  <m:r>
                                    <a:rPr lang="en-US" altLang="zh-CN" i="1">
                                      <a:latin typeface="Cambria Math" panose="02040503050406030204" charset="0"/>
                                      <a:cs typeface="Cambria Math" panose="02040503050406030204" charset="0"/>
                                    </a:rPr>
                                    <m:t>𝜆</m:t>
                                  </m:r>
                                </m:sup>
                              </m:sSubSup>
                            </m:e>
                          </m:nary>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𝑖𝑗𝑘</m:t>
                              </m:r>
                            </m:sub>
                          </m:sSub>
                        </m:e>
                      </m:func>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  </m:t>
                      </m:r>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𝑘</m:t>
                          </m:r>
                        </m:sub>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𝛽</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e>
                      </m:nary>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𝛽</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𝑓𝑜𝑟</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𝑘</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r>
                  <a:rPr lang="en-US" altLang="zh-CN">
                    <a:latin typeface="Cambria Math" panose="02040503050406030204" charset="0"/>
                    <a:cs typeface="Cambria Math" panose="02040503050406030204" charset="0"/>
                  </a:rPr>
                  <a:t>其中m表示背景窗口的数量</a:t>
                </a:r>
                <a:r>
                  <a:rPr lang="zh-CN" altLang="en-US">
                    <a:latin typeface="Cambria Math" panose="02040503050406030204" charset="0"/>
                    <a:cs typeface="Cambria Math" panose="02040503050406030204" charset="0"/>
                  </a:rPr>
                  <a:t>，</a:t>
                </a:r>
                <a:r>
                  <a:rPr lang="en-US" altLang="zh-CN">
                    <a:latin typeface="Cambria Math" panose="02040503050406030204" charset="0"/>
                    <a:cs typeface="Cambria Math" panose="02040503050406030204" charset="0"/>
                  </a:rPr>
                  <a:t>λ &gt;0是用于调整权重分布并避免平凡解的超参数</a:t>
                </a:r>
                <a:r>
                  <a:rPr lang="zh-CN" altLang="en-US">
                    <a:latin typeface="Cambria Math" panose="02040503050406030204" charset="0"/>
                    <a:cs typeface="Cambria Math" panose="020405030504060302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𝑖𝑗𝑘</m:t>
                        </m:r>
                      </m:sub>
                    </m:sSub>
                  </m:oMath>
                </a14:m>
                <a:r>
                  <a:rPr lang="zh-CN" altLang="en-US">
                    <a:latin typeface="Cambria Math" panose="02040503050406030204" charset="0"/>
                    <a:cs typeface="Cambria Math" panose="02040503050406030204" charset="0"/>
                  </a:rPr>
                  <a:t>定义如下：</a:t>
                </a:r>
                <a:endParaRPr lang="zh-CN" altLang="en-US">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𝑖𝑗𝑘</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𝑖𝑗</m:t>
                                  </m:r>
                                </m:sub>
                              </m:sSub>
                            </m:sub>
                            <m:sup/>
                            <m:e>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𝑚𝑛</m:t>
                                  </m:r>
                                </m:sub>
                              </m:sSub>
                            </m:e>
                          </m:nary>
                        </m:num>
                        <m:den>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𝑖𝑗</m:t>
                                  </m:r>
                                </m:sub>
                              </m:sSub>
                            </m:sub>
                            <m:sup/>
                            <m:e>
                              <m:r>
                                <a:rPr lang="en-US" altLang="zh-CN" i="1">
                                  <a:latin typeface="Cambria Math" panose="02040503050406030204" charset="0"/>
                                  <a:cs typeface="Cambria Math" panose="02040503050406030204" charset="0"/>
                                </a:rPr>
                                <m:t>1</m:t>
                              </m:r>
                            </m:e>
                          </m:nary>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𝑖𝑗</m:t>
                          </m:r>
                        </m:sub>
                      </m:sSub>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r>
                  <a:rPr lang="en-US" altLang="zh-CN">
                    <a:latin typeface="Cambria Math" panose="02040503050406030204" charset="0"/>
                    <a:cs typeface="Cambria Math" panose="02040503050406030204" charset="0"/>
                  </a:rPr>
                  <a:t>在公式中，符号</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表示</a:t>
                </a:r>
                <a:r>
                  <a:rPr lang="zh-CN" altLang="en-US">
                    <a:latin typeface="Cambria Math" panose="02040503050406030204" charset="0"/>
                    <a:cs typeface="Cambria Math" panose="02040503050406030204" charset="0"/>
                  </a:rPr>
                  <a:t>以</a:t>
                </a:r>
                <a:r>
                  <a:rPr lang="en-US" altLang="zh-CN">
                    <a:latin typeface="Cambria Math" panose="02040503050406030204" charset="0"/>
                    <a:cs typeface="Cambria Math" panose="02040503050406030204" charset="0"/>
                  </a:rPr>
                  <a:t>第(i, j)个像素为中心的窗口，</a:t>
                </a:r>
                <a14:m>
                  <m:oMath xmlns:m="http://schemas.openxmlformats.org/officeDocument/2006/math">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𝑡</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表示窗口</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中第(i, j)个像素的预测标签。公式表明，如果窗口</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中(i, j)</a:t>
                </a:r>
                <a:r>
                  <a:rPr lang="zh-CN" altLang="en-US">
                    <a:latin typeface="Cambria Math" panose="02040503050406030204" charset="0"/>
                    <a:cs typeface="Cambria Math" panose="02040503050406030204" charset="0"/>
                  </a:rPr>
                  <a:t>像素</a:t>
                </a:r>
                <a:r>
                  <a:rPr lang="en-US" altLang="zh-CN">
                    <a:latin typeface="Cambria Math" panose="02040503050406030204" charset="0"/>
                    <a:cs typeface="Cambria Math" panose="02040503050406030204" charset="0"/>
                  </a:rPr>
                  <a:t>和中心像素的预测标签更接近，则对应的值</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𝑖𝑗𝑘</m:t>
                        </m:r>
                      </m:sub>
                    </m:sSub>
                  </m:oMath>
                </a14:m>
                <a:r>
                  <a:rPr lang="en-US" altLang="zh-CN">
                    <a:latin typeface="Cambria Math" panose="02040503050406030204" charset="0"/>
                    <a:cs typeface="Cambria Math" panose="02040503050406030204" charset="0"/>
                  </a:rPr>
                  <a:t>将更小。换句话说，在计算</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en-US" altLang="zh-CN">
                    <a:latin typeface="Cambria Math" panose="02040503050406030204" charset="0"/>
                    <a:cs typeface="Cambria Math" panose="02040503050406030204" charset="0"/>
                  </a:rPr>
                  <a:t> 的过程中，分配给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𝑖𝑗𝑘</m:t>
                        </m:r>
                      </m:sub>
                    </m:sSub>
                  </m:oMath>
                </a14:m>
                <a:r>
                  <a:rPr lang="en-US" altLang="zh-CN">
                    <a:latin typeface="Cambria Math" panose="02040503050406030204" charset="0"/>
                    <a:cs typeface="Cambria Math" panose="02040503050406030204" charset="0"/>
                  </a:rPr>
                  <a:t> 的权重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𝛽</m:t>
                        </m:r>
                      </m:e>
                      <m:sub>
                        <m:r>
                          <a:rPr lang="en-US" altLang="zh-CN" i="1">
                            <a:latin typeface="Cambria Math" panose="02040503050406030204" charset="0"/>
                            <a:cs typeface="Cambria Math" panose="02040503050406030204" charset="0"/>
                          </a:rPr>
                          <m:t>𝑘</m:t>
                        </m:r>
                      </m:sub>
                    </m:sSub>
                  </m:oMath>
                </a14:m>
                <a:r>
                  <a:rPr lang="en-US" altLang="zh-CN">
                    <a:latin typeface="Cambria Math" panose="02040503050406030204" charset="0"/>
                    <a:cs typeface="Cambria Math" panose="02040503050406030204" charset="0"/>
                  </a:rPr>
                  <a:t>应该更大。引理 1 表明所提出的优化模型可以完全满足这一要求</a:t>
                </a:r>
                <a:r>
                  <a:rPr lang="en-US" altLang="zh-CN" sz="2000">
                    <a:latin typeface="Cambria Math" panose="02040503050406030204" charset="0"/>
                    <a:cs typeface="Cambria Math" panose="02040503050406030204" charset="0"/>
                  </a:rPr>
                  <a:t>。</a:t>
                </a:r>
                <a:endParaRPr lang="en-US" altLang="zh-CN" sz="2000">
                  <a:latin typeface="Cambria Math" panose="02040503050406030204" charset="0"/>
                  <a:cs typeface="Cambria Math" panose="02040503050406030204" charset="0"/>
                </a:endParaRPr>
              </a:p>
              <a:p>
                <a:pPr algn="l"/>
                <a:r>
                  <a:rPr lang="en-US" altLang="zh-CN" b="1">
                    <a:latin typeface="Cambria Math" panose="02040503050406030204" charset="0"/>
                    <a:cs typeface="Cambria Math" panose="02040503050406030204" charset="0"/>
                    <a:sym typeface="+mn-ea"/>
                  </a:rPr>
                  <a:t>引理 1：当 λ &gt; 1 时，最优权重</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𝛽</m:t>
                        </m:r>
                      </m:e>
                      <m:sub>
                        <m:r>
                          <a:rPr lang="en-US" altLang="zh-CN" i="1">
                            <a:latin typeface="Cambria Math" panose="02040503050406030204" charset="0"/>
                            <a:cs typeface="Cambria Math" panose="02040503050406030204" charset="0"/>
                          </a:rPr>
                          <m:t>𝑘</m:t>
                        </m:r>
                      </m:sub>
                    </m:sSub>
                  </m:oMath>
                </a14:m>
                <a:r>
                  <a:rPr lang="en-US" altLang="zh-CN" b="1">
                    <a:latin typeface="Cambria Math" panose="02040503050406030204" charset="0"/>
                    <a:cs typeface="Cambria Math" panose="02040503050406030204" charset="0"/>
                    <a:sym typeface="+mn-ea"/>
                  </a:rPr>
                  <a:t> 始终与模型的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𝑖𝑗𝑘</m:t>
                        </m:r>
                      </m:sub>
                    </m:sSub>
                  </m:oMath>
                </a14:m>
                <a:r>
                  <a:rPr lang="en-US" altLang="zh-CN" b="1">
                    <a:latin typeface="Cambria Math" panose="02040503050406030204" charset="0"/>
                    <a:cs typeface="Cambria Math" panose="02040503050406030204" charset="0"/>
                    <a:sym typeface="+mn-ea"/>
                  </a:rPr>
                  <a:t>的值成反比</a:t>
                </a:r>
                <a:endParaRPr lang="en-US" altLang="zh-CN" b="1">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000625"/>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4" name="左大括号 3"/>
          <p:cNvSpPr/>
          <p:nvPr/>
        </p:nvSpPr>
        <p:spPr>
          <a:xfrm>
            <a:off x="3596005" y="2497455"/>
            <a:ext cx="273685" cy="982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 name="文本框 4"/>
          <p:cNvSpPr txBox="1"/>
          <p:nvPr/>
        </p:nvSpPr>
        <p:spPr>
          <a:xfrm>
            <a:off x="2973070" y="2804795"/>
            <a:ext cx="4064000" cy="368300"/>
          </a:xfrm>
          <a:prstGeom prst="rect">
            <a:avLst/>
          </a:prstGeom>
          <a:noFill/>
        </p:spPr>
        <p:txBody>
          <a:bodyPr wrap="square" rtlCol="0">
            <a:spAutoFit/>
          </a:bodyPr>
          <a:p>
            <a:r>
              <a:rPr lang="zh-CN" altLang="en-US"/>
              <a:t>模型</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189865" y="1080770"/>
                <a:ext cx="11576685" cy="5000625"/>
              </a:xfrm>
              <a:prstGeom prst="rect">
                <a:avLst/>
              </a:prstGeom>
              <a:noFill/>
            </p:spPr>
            <p:txBody>
              <a:bodyPr wrap="square" rtlCol="0">
                <a:noAutofit/>
              </a:bodyPr>
              <a:p>
                <a:pPr algn="l"/>
                <a:r>
                  <a:rPr lang="en-US" altLang="zh-CN" sz="2000">
                    <a:latin typeface="Cambria Math" panose="02040503050406030204" charset="0"/>
                    <a:cs typeface="Cambria Math" panose="02040503050406030204" charset="0"/>
                  </a:rPr>
                  <a:t>证明</a:t>
                </a:r>
                <a:r>
                  <a:rPr lang="zh-CN" altLang="en-US" sz="2000">
                    <a:latin typeface="Cambria Math" panose="02040503050406030204" charset="0"/>
                    <a:cs typeface="Cambria Math" panose="02040503050406030204" charset="0"/>
                  </a:rPr>
                  <a:t>引理</a:t>
                </a:r>
                <a:r>
                  <a:rPr lang="en-US" altLang="zh-CN" sz="2000">
                    <a:latin typeface="Cambria Math" panose="02040503050406030204" charset="0"/>
                    <a:cs typeface="Cambria Math" panose="02040503050406030204" charset="0"/>
                  </a:rPr>
                  <a:t>1：模型的拉格朗日函数可以写成</a:t>
                </a:r>
                <a:r>
                  <a:rPr lang="zh-CN" altLang="en-US" sz="2000">
                    <a:latin typeface="Cambria Math" panose="02040503050406030204" charset="0"/>
                    <a:cs typeface="Cambria Math" panose="02040503050406030204" charset="0"/>
                  </a:rPr>
                  <a:t>：</a:t>
                </a:r>
                <a:endParaRPr lang="zh-CN" altLang="en-US" sz="20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ℱ</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𝛽</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𝜁</m:t>
                      </m:r>
                      <m:r>
                        <a:rPr lang="en-US" altLang="zh-CN" sz="2000" i="1">
                          <a:latin typeface="Cambria Math" panose="02040503050406030204" charset="0"/>
                          <a:cs typeface="Cambria Math" panose="02040503050406030204" charset="0"/>
                        </a:rPr>
                        <m:t>)=</m:t>
                      </m:r>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𝑘</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𝑚</m:t>
                          </m:r>
                        </m:sup>
                        <m:e>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up>
                              <m:r>
                                <a:rPr lang="en-US" altLang="zh-CN" sz="2000" i="1">
                                  <a:latin typeface="Cambria Math" panose="02040503050406030204" charset="0"/>
                                  <a:cs typeface="Cambria Math" panose="02040503050406030204" charset="0"/>
                                </a:rPr>
                                <m:t>𝜆</m:t>
                              </m:r>
                            </m:sup>
                          </m:sSubSup>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𝑖𝑗𝑘</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𝜁</m:t>
                          </m:r>
                          <m:r>
                            <a:rPr lang="en-US" altLang="zh-CN" sz="2000" i="1">
                              <a:latin typeface="Cambria Math" panose="02040503050406030204" charset="0"/>
                              <a:cs typeface="Cambria Math" panose="02040503050406030204" charset="0"/>
                            </a:rPr>
                            <m:t>(</m:t>
                          </m:r>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𝑘</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𝑚</m:t>
                              </m:r>
                            </m:sup>
                            <m:e>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e>
                          </m:nary>
                          <m:r>
                            <a:rPr lang="en-US" altLang="zh-CN" sz="2000" i="1">
                              <a:latin typeface="Cambria Math" panose="02040503050406030204" charset="0"/>
                              <a:cs typeface="Cambria Math" panose="02040503050406030204" charset="0"/>
                            </a:rPr>
                            <m:t>)</m:t>
                          </m:r>
                        </m:e>
                      </m:nary>
                    </m:oMath>
                  </m:oMathPara>
                </a14:m>
                <a:endParaRPr lang="en-US" altLang="zh-CN" sz="2000" i="1">
                  <a:latin typeface="Cambria Math" panose="02040503050406030204" charset="0"/>
                  <a:cs typeface="Cambria Math" panose="02040503050406030204" charset="0"/>
                </a:endParaRPr>
              </a:p>
              <a:p>
                <a:pPr algn="l"/>
                <a:r>
                  <a:rPr lang="zh-CN" altLang="en-US" sz="2000">
                    <a:latin typeface="Cambria Math" panose="02040503050406030204" charset="0"/>
                    <a:cs typeface="Cambria Math" panose="02040503050406030204" charset="0"/>
                  </a:rPr>
                  <a:t>其中 ζ 是拉格朗日乘数。对</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oMath>
                </a14:m>
                <a:r>
                  <a:rPr lang="zh-CN" altLang="en-US" sz="2000">
                    <a:latin typeface="Cambria Math" panose="02040503050406030204" charset="0"/>
                    <a:cs typeface="Cambria Math" panose="02040503050406030204" charset="0"/>
                  </a:rPr>
                  <a:t>求导并使导数为零，能够得到</a:t>
                </a:r>
                <a:r>
                  <a:rPr lang="en-US" altLang="zh-CN" sz="2000">
                    <a:latin typeface="Cambria Math" panose="02040503050406030204" charset="0"/>
                    <a:cs typeface="Cambria Math" panose="02040503050406030204" charset="0"/>
                  </a:rPr>
                  <a:t>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m:t>
                        </m:r>
                        <m:f>
                          <m:fPr>
                            <m:ctrlPr>
                              <a:rPr lang="en-US" altLang="zh-CN" sz="2000" i="1">
                                <a:latin typeface="Cambria Math" panose="02040503050406030204" charset="0"/>
                                <a:cs typeface="Cambria Math" panose="02040503050406030204" charset="0"/>
                              </a:rPr>
                            </m:ctrlPr>
                          </m:fPr>
                          <m:num>
                            <m:r>
                              <a:rPr lang="en-US" altLang="zh-CN" sz="2000" i="1">
                                <a:latin typeface="Cambria Math" panose="02040503050406030204" charset="0"/>
                                <a:cs typeface="Cambria Math" panose="02040503050406030204" charset="0"/>
                              </a:rPr>
                              <m:t>𝜁</m:t>
                            </m:r>
                          </m:num>
                          <m:den>
                            <m:r>
                              <a:rPr lang="en-US" altLang="zh-CN" sz="2000" i="1">
                                <a:latin typeface="Cambria Math" panose="02040503050406030204" charset="0"/>
                                <a:cs typeface="Cambria Math" panose="02040503050406030204" charset="0"/>
                              </a:rPr>
                              <m:t>𝜆</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𝑖𝑗𝑘</m:t>
                                </m:r>
                              </m:sub>
                            </m:sSub>
                          </m:den>
                        </m:f>
                        <m:r>
                          <a:rPr lang="en-US" altLang="zh-CN" sz="2000" i="1">
                            <a:latin typeface="Cambria Math" panose="02040503050406030204" charset="0"/>
                            <a:cs typeface="Cambria Math" panose="02040503050406030204" charset="0"/>
                          </a:rPr>
                          <m:t>)</m:t>
                        </m:r>
                      </m:e>
                      <m:sup>
                        <m:f>
                          <m:fPr>
                            <m:ctrlPr>
                              <a:rPr lang="en-US" altLang="zh-CN" sz="2000" i="1">
                                <a:latin typeface="Cambria Math" panose="02040503050406030204" charset="0"/>
                                <a:cs typeface="Cambria Math" panose="02040503050406030204" charset="0"/>
                              </a:rPr>
                            </m:ctrlPr>
                          </m:fPr>
                          <m:num>
                            <m:r>
                              <a:rPr lang="en-US" altLang="zh-CN" sz="2000" i="1">
                                <a:latin typeface="Cambria Math" panose="02040503050406030204" charset="0"/>
                                <a:cs typeface="Cambria Math" panose="02040503050406030204" charset="0"/>
                              </a:rPr>
                              <m:t>1</m:t>
                            </m:r>
                          </m:num>
                          <m:den>
                            <m:r>
                              <a:rPr lang="en-US" altLang="zh-CN" sz="2000" i="1">
                                <a:latin typeface="Cambria Math" panose="02040503050406030204" charset="0"/>
                                <a:cs typeface="Cambria Math" panose="02040503050406030204" charset="0"/>
                              </a:rPr>
                              <m:t>𝜆</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den>
                        </m:f>
                      </m:sup>
                    </m:sSup>
                  </m:oMath>
                </a14:m>
                <a:endParaRPr lang="en-US" altLang="zh-CN" sz="2000" i="1">
                  <a:latin typeface="Cambria Math" panose="02040503050406030204" charset="0"/>
                  <a:cs typeface="Cambria Math" panose="02040503050406030204" charset="0"/>
                </a:endParaRPr>
              </a:p>
              <a:p>
                <a:pPr algn="l"/>
                <a:r>
                  <a:rPr lang="zh-CN" altLang="en-US" sz="2000">
                    <a:latin typeface="Cambria Math" panose="02040503050406030204" charset="0"/>
                    <a:cs typeface="Cambria Math" panose="02040503050406030204" charset="0"/>
                  </a:rPr>
                  <a:t>考虑到</a:t>
                </a:r>
                <a14:m>
                  <m:oMath xmlns:m="http://schemas.openxmlformats.org/officeDocument/2006/math">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𝑘</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𝑚</m:t>
                        </m:r>
                      </m:sup>
                      <m:e>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e>
                    </m:nary>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oMath>
                </a14:m>
                <a:r>
                  <a:rPr lang="en-US" altLang="zh-CN" sz="2000">
                    <a:latin typeface="Cambria Math" panose="02040503050406030204" charset="0"/>
                    <a:cs typeface="Cambria Math" panose="02040503050406030204" charset="0"/>
                  </a:rPr>
                  <a:t>,  </a:t>
                </a:r>
                <a:r>
                  <a:rPr lang="zh-CN" altLang="en-US" sz="2000">
                    <a:latin typeface="Cambria Math" panose="02040503050406030204" charset="0"/>
                    <a:cs typeface="Cambria Math" panose="02040503050406030204" charset="0"/>
                  </a:rPr>
                  <a:t>所以最终</a:t>
                </a:r>
                <a:r>
                  <a:rPr lang="en-US" altLang="zh-CN" sz="2000">
                    <a:latin typeface="Cambria Math" panose="02040503050406030204" charset="0"/>
                    <a:cs typeface="Cambria Math" panose="02040503050406030204" charset="0"/>
                  </a:rPr>
                  <a:t>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r>
                      <a:rPr lang="en-US" altLang="zh-CN" sz="2000" i="1">
                        <a:latin typeface="Cambria Math" panose="02040503050406030204" charset="0"/>
                        <a:cs typeface="Cambria Math" panose="02040503050406030204" charset="0"/>
                      </a:rPr>
                      <m:t>=</m:t>
                    </m:r>
                    <m:f>
                      <m:fPr>
                        <m:ctrlPr>
                          <a:rPr lang="en-US" altLang="zh-CN" sz="2000" i="1">
                            <a:latin typeface="Cambria Math" panose="02040503050406030204" charset="0"/>
                            <a:cs typeface="Cambria Math" panose="02040503050406030204" charset="0"/>
                          </a:rPr>
                        </m:ctrlPr>
                      </m:fPr>
                      <m:num>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𝑖𝑗𝑘</m:t>
                                </m:r>
                              </m:sub>
                            </m:sSub>
                            <m:r>
                              <a:rPr lang="en-US" altLang="zh-CN" sz="2000" i="1">
                                <a:latin typeface="Cambria Math" panose="02040503050406030204" charset="0"/>
                                <a:cs typeface="Cambria Math" panose="02040503050406030204" charset="0"/>
                              </a:rPr>
                              <m:t>)</m:t>
                            </m:r>
                          </m:e>
                          <m:sup>
                            <m:f>
                              <m:fPr>
                                <m:ctrlPr>
                                  <a:rPr lang="en-US" altLang="zh-CN" sz="2000" i="1">
                                    <a:latin typeface="Cambria Math" panose="02040503050406030204" charset="0"/>
                                    <a:cs typeface="Cambria Math" panose="02040503050406030204" charset="0"/>
                                  </a:rPr>
                                </m:ctrlPr>
                              </m:fPr>
                              <m:num>
                                <m:r>
                                  <a:rPr lang="en-US" altLang="zh-CN" sz="2000" i="1">
                                    <a:latin typeface="Cambria Math" panose="02040503050406030204" charset="0"/>
                                    <a:cs typeface="Cambria Math" panose="02040503050406030204" charset="0"/>
                                  </a:rPr>
                                  <m:t>1</m:t>
                                </m:r>
                              </m:num>
                              <m:den>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𝜆</m:t>
                                </m:r>
                              </m:den>
                            </m:f>
                          </m:sup>
                        </m:sSup>
                      </m:num>
                      <m:den>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𝑘</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𝑚</m:t>
                            </m:r>
                          </m:sup>
                          <m:e>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𝑖𝑗𝑘</m:t>
                                    </m:r>
                                  </m:sub>
                                </m:sSub>
                                <m:r>
                                  <a:rPr lang="en-US" altLang="zh-CN" sz="2000" i="1">
                                    <a:latin typeface="Cambria Math" panose="02040503050406030204" charset="0"/>
                                    <a:cs typeface="Cambria Math" panose="02040503050406030204" charset="0"/>
                                  </a:rPr>
                                  <m:t>)</m:t>
                                </m:r>
                              </m:e>
                              <m:sup>
                                <m:f>
                                  <m:fPr>
                                    <m:ctrlPr>
                                      <a:rPr lang="en-US" altLang="zh-CN" sz="2000" i="1">
                                        <a:latin typeface="Cambria Math" panose="02040503050406030204" charset="0"/>
                                        <a:cs typeface="Cambria Math" panose="02040503050406030204" charset="0"/>
                                      </a:rPr>
                                    </m:ctrlPr>
                                  </m:fPr>
                                  <m:num>
                                    <m:r>
                                      <a:rPr lang="en-US" altLang="zh-CN" sz="2000" i="1">
                                        <a:latin typeface="Cambria Math" panose="02040503050406030204" charset="0"/>
                                        <a:cs typeface="Cambria Math" panose="02040503050406030204" charset="0"/>
                                      </a:rPr>
                                      <m:t>1</m:t>
                                    </m:r>
                                  </m:num>
                                  <m:den>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𝜆</m:t>
                                    </m:r>
                                  </m:den>
                                </m:f>
                              </m:sup>
                            </m:sSup>
                          </m:e>
                        </m:nary>
                      </m:den>
                    </m:f>
                  </m:oMath>
                </a14:m>
                <a:endParaRPr lang="en-US" altLang="zh-CN" sz="2000" i="1">
                  <a:latin typeface="Cambria Math" panose="02040503050406030204" charset="0"/>
                  <a:cs typeface="Cambria Math" panose="02040503050406030204" charset="0"/>
                </a:endParaRPr>
              </a:p>
              <a:p>
                <a:pPr algn="l"/>
                <a:r>
                  <a:rPr lang="en-US" altLang="zh-CN" sz="2000">
                    <a:latin typeface="Cambria Math" panose="02040503050406030204" charset="0"/>
                    <a:cs typeface="Cambria Math" panose="02040503050406030204" charset="0"/>
                  </a:rPr>
                  <a:t>由于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𝑖𝑗𝑘</m:t>
                        </m:r>
                      </m:sub>
                    </m:sSub>
                  </m:oMath>
                </a14:m>
                <a:r>
                  <a:rPr lang="en-US" altLang="zh-CN" sz="2000">
                    <a:latin typeface="Cambria Math" panose="02040503050406030204" charset="0"/>
                    <a:cs typeface="Cambria Math" panose="02040503050406030204" charset="0"/>
                  </a:rPr>
                  <a:t> ≥ 0，</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oMath>
                </a14:m>
                <a:r>
                  <a:rPr lang="en-US" altLang="zh-CN" sz="2000">
                    <a:latin typeface="Cambria Math" panose="02040503050406030204" charset="0"/>
                    <a:cs typeface="Cambria Math" panose="02040503050406030204" charset="0"/>
                  </a:rPr>
                  <a:t>的值总是大于或等于零。此外，</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oMath>
                </a14:m>
                <a:r>
                  <a:rPr lang="zh-CN" altLang="en-US" sz="2000">
                    <a:latin typeface="Cambria Math" panose="02040503050406030204" charset="0"/>
                    <a:cs typeface="Cambria Math" panose="02040503050406030204" charset="0"/>
                  </a:rPr>
                  <a:t>的</a:t>
                </a:r>
                <a:r>
                  <a:rPr lang="en-US" altLang="zh-CN" sz="2000">
                    <a:latin typeface="Cambria Math" panose="02040503050406030204" charset="0"/>
                    <a:cs typeface="Cambria Math" panose="02040503050406030204" charset="0"/>
                  </a:rPr>
                  <a:t>等式表明，如果</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𝑖𝑗𝑘</m:t>
                        </m:r>
                      </m:sub>
                    </m:sSub>
                  </m:oMath>
                </a14:m>
                <a:r>
                  <a:rPr lang="en-US" altLang="zh-CN" sz="2000">
                    <a:latin typeface="Cambria Math" panose="02040503050406030204" charset="0"/>
                    <a:cs typeface="Cambria Math" panose="02040503050406030204" charset="0"/>
                  </a:rPr>
                  <a:t>的值较小，当λ &gt; 1时</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𝛽</m:t>
                        </m:r>
                      </m:e>
                      <m:sub>
                        <m:r>
                          <a:rPr lang="en-US" altLang="zh-CN" sz="2000" i="1">
                            <a:latin typeface="Cambria Math" panose="02040503050406030204" charset="0"/>
                            <a:cs typeface="Cambria Math" panose="02040503050406030204" charset="0"/>
                          </a:rPr>
                          <m:t>𝑘</m:t>
                        </m:r>
                      </m:sub>
                    </m:sSub>
                  </m:oMath>
                </a14:m>
                <a:r>
                  <a:rPr lang="en-US" altLang="zh-CN" sz="2000">
                    <a:latin typeface="Cambria Math" panose="02040503050406030204" charset="0"/>
                    <a:cs typeface="Cambria Math" panose="02040503050406030204" charset="0"/>
                  </a:rPr>
                  <a:t>的值较大。引理1表明在优化过程中，每个像素根据不同的背景窗口动态分配适当的权重。</a:t>
                </a:r>
                <a:endParaRPr lang="en-US" altLang="zh-CN" sz="2000">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000625"/>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2"/>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3"/>
            </p:custDataLst>
          </p:nvPr>
        </p:nvPicPr>
        <p:blipFill>
          <a:blip r:embed="rId4"/>
          <a:srcRect l="4697" t="8772" r="6580" b="9649"/>
          <a:stretch>
            <a:fillRect/>
          </a:stretch>
        </p:blipFill>
        <p:spPr>
          <a:xfrm>
            <a:off x="10072370" y="148590"/>
            <a:ext cx="1929130" cy="525145"/>
          </a:xfrm>
          <a:prstGeom prst="rect">
            <a:avLst/>
          </a:prstGeom>
        </p:spPr>
      </p:pic>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4" name="图片 3"/>
          <p:cNvPicPr>
            <a:picLocks noChangeAspect="1"/>
          </p:cNvPicPr>
          <p:nvPr/>
        </p:nvPicPr>
        <p:blipFill>
          <a:blip r:embed="rId6"/>
          <a:stretch>
            <a:fillRect/>
          </a:stretch>
        </p:blipFill>
        <p:spPr>
          <a:xfrm>
            <a:off x="687705" y="1080770"/>
            <a:ext cx="10225405" cy="4602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865" y="1080770"/>
            <a:ext cx="11576685" cy="5000625"/>
          </a:xfrm>
          <a:prstGeom prst="rect">
            <a:avLst/>
          </a:prstGeom>
          <a:noFill/>
        </p:spPr>
        <p:txBody>
          <a:bodyPr wrap="square" rtlCol="0">
            <a:noAutofit/>
          </a:bodyPr>
          <a:p>
            <a:pPr algn="l"/>
            <a:r>
              <a:rPr lang="en-US" altLang="zh-CN" sz="2000">
                <a:latin typeface="Cambria Math" panose="02040503050406030204" charset="0"/>
                <a:cs typeface="Cambria Math" panose="02040503050406030204" charset="0"/>
              </a:rPr>
              <a:t>如图所示，位于崎岖边界和窄边界的像素通常被赋予更大的权重，这摆脱了焦点区域结构歧义的负面影响。</a:t>
            </a:r>
            <a:endParaRPr lang="en-US" altLang="zh-CN" sz="2000">
              <a:latin typeface="Cambria Math" panose="02040503050406030204" charset="0"/>
              <a:cs typeface="Cambria Math" panose="02040503050406030204" charset="0"/>
            </a:endParaRPr>
          </a:p>
        </p:txBody>
      </p:sp>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2" name="图片 1"/>
          <p:cNvPicPr>
            <a:picLocks noChangeAspect="1"/>
          </p:cNvPicPr>
          <p:nvPr/>
        </p:nvPicPr>
        <p:blipFill>
          <a:blip r:embed="rId5"/>
          <a:stretch>
            <a:fillRect/>
          </a:stretch>
        </p:blipFill>
        <p:spPr>
          <a:xfrm>
            <a:off x="3691890" y="1424305"/>
            <a:ext cx="3619500" cy="4629785"/>
          </a:xfrm>
          <a:prstGeom prst="rect">
            <a:avLst/>
          </a:prstGeom>
        </p:spPr>
      </p:pic>
      <p:sp>
        <p:nvSpPr>
          <p:cNvPr id="4" name="文本框 3"/>
          <p:cNvSpPr txBox="1"/>
          <p:nvPr/>
        </p:nvSpPr>
        <p:spPr>
          <a:xfrm>
            <a:off x="7362190" y="5626735"/>
            <a:ext cx="447040"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189865" y="1080770"/>
                <a:ext cx="11576685" cy="5000625"/>
              </a:xfrm>
              <a:prstGeom prst="rect">
                <a:avLst/>
              </a:prstGeom>
              <a:noFill/>
            </p:spPr>
            <p:txBody>
              <a:bodyPr wrap="square" rtlCol="0">
                <a:noAutofit/>
              </a:bodyPr>
              <a:p>
                <a:pPr algn="l"/>
                <a:r>
                  <a:rPr lang="en-US" altLang="zh-CN" sz="2000">
                    <a:latin typeface="Cambria Math" panose="02040503050406030204" charset="0"/>
                    <a:cs typeface="Cambria Math" panose="02040503050406030204" charset="0"/>
                  </a:rPr>
                  <a:t>为了使所提出的网络能够更深入地挖掘全局结构信息，</a:t>
                </a:r>
                <a:r>
                  <a:rPr lang="zh-CN" altLang="en-US" sz="2000">
                    <a:latin typeface="Cambria Math" panose="02040503050406030204" charset="0"/>
                    <a:cs typeface="Cambria Math" panose="02040503050406030204" charset="0"/>
                  </a:rPr>
                  <a:t>作者</a:t>
                </a:r>
                <a:r>
                  <a:rPr lang="en-US" altLang="zh-CN" sz="2000">
                    <a:latin typeface="Cambria Math" panose="02040503050406030204" charset="0"/>
                    <a:cs typeface="Cambria Math" panose="02040503050406030204" charset="0"/>
                  </a:rPr>
                  <a:t>进一步引入了一个动态加权IOU(Dynamic Weighted IOU)损失，其公式如下:</a:t>
                </a:r>
                <a:endParaRPr lang="en-US" altLang="zh-CN" sz="20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𝑑𝑤𝑖𝑜𝑢</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f>
                        <m:fPr>
                          <m:ctrlPr>
                            <a:rPr lang="en-US" altLang="zh-CN" sz="2000" i="1">
                              <a:latin typeface="Cambria Math" panose="02040503050406030204" charset="0"/>
                              <a:cs typeface="Cambria Math" panose="02040503050406030204" charset="0"/>
                            </a:rPr>
                          </m:ctrlPr>
                        </m:fPr>
                        <m:num>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𝑖</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𝐻</m:t>
                              </m:r>
                            </m:sup>
                            <m:e>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𝑗</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𝑊</m:t>
                                  </m:r>
                                </m:sup>
                                <m:e>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𝛾</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e>
                              </m:nary>
                            </m:e>
                          </m:nary>
                        </m:num>
                        <m:den>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𝑖</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𝐻</m:t>
                              </m:r>
                            </m:sup>
                            <m:e>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𝑗</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𝑊</m:t>
                                  </m:r>
                                </m:sup>
                                <m:e>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𝑔</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𝑡</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𝛾</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𝑖𝑗</m:t>
                                      </m:r>
                                    </m:sub>
                                  </m:sSub>
                                  <m:r>
                                    <a:rPr lang="en-US" altLang="zh-CN" sz="2000" i="1">
                                      <a:latin typeface="Cambria Math" panose="02040503050406030204" charset="0"/>
                                      <a:cs typeface="Cambria Math" panose="02040503050406030204" charset="0"/>
                                    </a:rPr>
                                    <m:t>)</m:t>
                                  </m:r>
                                </m:e>
                              </m:nary>
                            </m:e>
                          </m:nary>
                        </m:den>
                      </m:f>
                    </m:oMath>
                  </m:oMathPara>
                </a14:m>
                <a:endParaRPr lang="en-US" altLang="zh-CN" sz="2000" i="1">
                  <a:latin typeface="Cambria Math" panose="02040503050406030204" charset="0"/>
                  <a:cs typeface="Cambria Math" panose="02040503050406030204" charset="0"/>
                </a:endParaRPr>
              </a:p>
              <a:p>
                <a:pPr algn="l"/>
                <a:r>
                  <a:rPr lang="en-US" altLang="zh-CN" sz="2000">
                    <a:latin typeface="Cambria Math" panose="02040503050406030204" charset="0"/>
                    <a:cs typeface="Cambria Math" panose="02040503050406030204" charset="0"/>
                  </a:rPr>
                  <a:t>所提出的动态加权IOU损失继承了传统IOU损失的优点。例如，它可以优化全局结构，不受不平衡分布的影响。同时，通过引入一种新的权重优化模型，动态加权IOU损失在学习过程中可以更加关注权重较大的像素，而不是平等地对待所有像素</a:t>
                </a:r>
                <a:r>
                  <a:rPr lang="zh-CN" altLang="en-US" sz="2000">
                    <a:latin typeface="Cambria Math" panose="02040503050406030204" charset="0"/>
                    <a:cs typeface="Cambria Math" panose="02040503050406030204" charset="0"/>
                  </a:rPr>
                  <a:t>。</a:t>
                </a:r>
                <a:endParaRPr lang="zh-CN" altLang="en-US" sz="2000">
                  <a:latin typeface="Cambria Math" panose="02040503050406030204" charset="0"/>
                  <a:cs typeface="Cambria Math" panose="02040503050406030204" charset="0"/>
                </a:endParaRPr>
              </a:p>
              <a:p>
                <a:pPr algn="l"/>
                <a:r>
                  <a:rPr lang="zh-CN" altLang="en-US" sz="2000">
                    <a:latin typeface="Cambria Math" panose="02040503050406030204" charset="0"/>
                    <a:cs typeface="Cambria Math" panose="02040503050406030204" charset="0"/>
                  </a:rPr>
                  <a:t>最后，结合</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𝑑𝑤𝑏𝑐𝑒</m:t>
                        </m:r>
                      </m:sub>
                    </m:sSub>
                  </m:oMath>
                </a14:m>
                <a:r>
                  <a:rPr lang="zh-CN" altLang="en-US" sz="2000">
                    <a:latin typeface="Cambria Math" panose="02040503050406030204" charset="0"/>
                    <a:cs typeface="Cambria Math" panose="02040503050406030204" charset="0"/>
                  </a:rPr>
                  <a:t>和</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𝑑𝑤𝑖𝑜𝑢</m:t>
                        </m:r>
                      </m:sub>
                    </m:sSub>
                  </m:oMath>
                </a14:m>
                <a:r>
                  <a:rPr lang="zh-CN" altLang="en-US" sz="2000">
                    <a:latin typeface="Cambria Math" panose="02040503050406030204" charset="0"/>
                    <a:cs typeface="Cambria Math" panose="02040503050406030204" charset="0"/>
                  </a:rPr>
                  <a:t>，所提出的 DDA 损失表示为</a:t>
                </a:r>
                <a:r>
                  <a:rPr lang="en-US" altLang="zh-CN" sz="2000">
                    <a:latin typeface="Cambria Math" panose="02040503050406030204" charset="0"/>
                    <a:cs typeface="Cambria Math" panose="02040503050406030204" charset="0"/>
                  </a:rPr>
                  <a:t>:</a:t>
                </a:r>
                <a:endParaRPr lang="en-US" altLang="zh-CN" sz="20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𝑑𝑑𝑎</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𝑑𝑤𝑏𝑐𝑒</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𝑑𝑤𝑖𝑜𝑢</m:t>
                          </m:r>
                        </m:sub>
                      </m:sSub>
                    </m:oMath>
                  </m:oMathPara>
                </a14:m>
                <a:endParaRPr lang="en-US" altLang="zh-CN" sz="2000" i="1">
                  <a:latin typeface="Cambria Math" panose="02040503050406030204" charset="0"/>
                  <a:cs typeface="Cambria Math" panose="02040503050406030204" charset="0"/>
                </a:endParaRPr>
              </a:p>
              <a:p>
                <a:pPr algn="l"/>
                <a:r>
                  <a:rPr lang="zh-CN" altLang="en-US" sz="2000">
                    <a:latin typeface="Cambria Math" panose="02040503050406030204" charset="0"/>
                    <a:cs typeface="Cambria Math" panose="02040503050406030204" charset="0"/>
                  </a:rPr>
                  <a:t>文章后面的实验结果</a:t>
                </a:r>
                <a:r>
                  <a:rPr lang="en-US" altLang="zh-CN" sz="2000">
                    <a:latin typeface="Cambria Math" panose="02040503050406030204" charset="0"/>
                    <a:cs typeface="Cambria Math" panose="02040503050406030204" charset="0"/>
                  </a:rPr>
                  <a:t>表明，</a:t>
                </a:r>
                <a:r>
                  <a:rPr lang="zh-CN" altLang="en-US" sz="2000">
                    <a:latin typeface="Cambria Math" panose="02040503050406030204" charset="0"/>
                    <a:cs typeface="Cambria Math" panose="02040503050406030204" charset="0"/>
                  </a:rPr>
                  <a:t>作者</a:t>
                </a:r>
                <a:r>
                  <a:rPr lang="en-US" altLang="zh-CN" sz="2000">
                    <a:latin typeface="Cambria Math" panose="02040503050406030204" charset="0"/>
                    <a:cs typeface="Cambria Math" panose="02040503050406030204" charset="0"/>
                  </a:rPr>
                  <a:t>提出的 DDA 损失对超参数不敏感，减少了手动参数调整的繁琐性。此外，它能够引导网络更加关注结构细节，并将伪装对象与背景区分开来。</a:t>
                </a:r>
                <a:endParaRPr lang="en-US" altLang="zh-CN" sz="2000">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000625"/>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2"/>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3"/>
            </p:custDataLst>
          </p:nvPr>
        </p:nvPicPr>
        <p:blipFill>
          <a:blip r:embed="rId4"/>
          <a:srcRect l="4697" t="8772" r="6580" b="9649"/>
          <a:stretch>
            <a:fillRect/>
          </a:stretch>
        </p:blipFill>
        <p:spPr>
          <a:xfrm>
            <a:off x="10072370" y="148590"/>
            <a:ext cx="1929130" cy="525145"/>
          </a:xfrm>
          <a:prstGeom prst="rect">
            <a:avLst/>
          </a:prstGeom>
        </p:spPr>
      </p:pic>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4" name="文本框 3"/>
          <p:cNvSpPr txBox="1"/>
          <p:nvPr/>
        </p:nvSpPr>
        <p:spPr>
          <a:xfrm>
            <a:off x="9220200" y="2267585"/>
            <a:ext cx="393065" cy="275590"/>
          </a:xfrm>
          <a:prstGeom prst="rect">
            <a:avLst/>
          </a:prstGeom>
          <a:noFill/>
        </p:spPr>
        <p:txBody>
          <a:bodyPr wrap="square" rtlCol="0">
            <a:spAutoFit/>
          </a:bodyPr>
          <a:p>
            <a:r>
              <a:rPr lang="en-US" altLang="zh-CN" sz="1200">
                <a:sym typeface="+mn-ea"/>
              </a:rPr>
              <a:t>[1]</a:t>
            </a:r>
            <a:endParaRPr lang="zh-CN" altLang="en-US" sz="1200"/>
          </a:p>
        </p:txBody>
      </p:sp>
      <p:sp>
        <p:nvSpPr>
          <p:cNvPr id="5" name="文本框 4"/>
          <p:cNvSpPr txBox="1"/>
          <p:nvPr>
            <p:custDataLst>
              <p:tags r:id="rId6"/>
            </p:custDataLst>
          </p:nvPr>
        </p:nvSpPr>
        <p:spPr>
          <a:xfrm>
            <a:off x="7259955" y="3820795"/>
            <a:ext cx="393065" cy="275590"/>
          </a:xfrm>
          <a:prstGeom prst="rect">
            <a:avLst/>
          </a:prstGeom>
          <a:noFill/>
        </p:spPr>
        <p:txBody>
          <a:bodyPr wrap="square" rtlCol="0">
            <a:spAutoFit/>
          </a:bodyPr>
          <a:p>
            <a:r>
              <a:rPr lang="en-US" altLang="zh-CN" sz="1200">
                <a:sym typeface="+mn-ea"/>
              </a:rPr>
              <a:t>[1]</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420534" cy="255454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01</a:t>
            </a:r>
            <a:endParaRPr lang="zh-CN" altLang="en-US" sz="16600" dirty="0">
              <a:solidFill>
                <a:schemeClr val="bg1"/>
              </a:solidFill>
              <a:latin typeface="+mj-ea"/>
              <a:ea typeface="+mj-ea"/>
            </a:endParaRPr>
          </a:p>
        </p:txBody>
      </p:sp>
      <p:sp>
        <p:nvSpPr>
          <p:cNvPr id="4" name="文本框 3"/>
          <p:cNvSpPr txBox="1"/>
          <p:nvPr/>
        </p:nvSpPr>
        <p:spPr>
          <a:xfrm>
            <a:off x="4174200" y="2501900"/>
            <a:ext cx="307777" cy="1248740"/>
          </a:xfrm>
          <a:prstGeom prst="rect">
            <a:avLst/>
          </a:prstGeom>
          <a:noFill/>
        </p:spPr>
        <p:txBody>
          <a:bodyPr vert="eaVert" wrap="none" lIns="0" tIns="0" rIns="0" bIns="0" rtlCol="0" anchor="t">
            <a:spAutoFit/>
          </a:bodyPr>
          <a:lstStyle/>
          <a:p>
            <a:pPr algn="l"/>
            <a:r>
              <a:rPr lang="en-US" altLang="zh-CN" sz="2000" dirty="0">
                <a:solidFill>
                  <a:schemeClr val="bg1"/>
                </a:solidFill>
              </a:rPr>
              <a:t>PART ONE</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研究背景</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189865" y="1080770"/>
                <a:ext cx="11576685" cy="5000625"/>
              </a:xfrm>
              <a:prstGeom prst="rect">
                <a:avLst/>
              </a:prstGeom>
              <a:noFill/>
            </p:spPr>
            <p:txBody>
              <a:bodyPr wrap="square" rtlCol="0">
                <a:noAutofit/>
              </a:bodyPr>
              <a:p>
                <a:pPr algn="l"/>
                <a:r>
                  <a:rPr lang="zh-CN" altLang="en-US" sz="2000">
                    <a:latin typeface="Cambria Math" panose="02040503050406030204" charset="0"/>
                    <a:cs typeface="Cambria Math" panose="02040503050406030204" charset="0"/>
                  </a:rPr>
                  <a:t>作者</a:t>
                </a:r>
                <a:r>
                  <a:rPr lang="en-US" altLang="zh-CN" sz="2000">
                    <a:latin typeface="Cambria Math" panose="02040503050406030204" charset="0"/>
                    <a:cs typeface="Cambria Math" panose="02040503050406030204" charset="0"/>
                  </a:rPr>
                  <a:t>对每个预测图</a:t>
                </a:r>
                <a:r>
                  <a:rPr lang="zh-CN" altLang="en-US" sz="2000">
                    <a:latin typeface="Cambria Math" panose="02040503050406030204" charset="0"/>
                    <a:cs typeface="Cambria Math" panose="02040503050406030204" charset="0"/>
                  </a:rPr>
                  <a:t>都</a:t>
                </a:r>
                <a:r>
                  <a:rPr lang="en-US" altLang="zh-CN" sz="2000">
                    <a:latin typeface="Cambria Math" panose="02040503050406030204" charset="0"/>
                    <a:cs typeface="Cambria Math" panose="02040503050406030204" charset="0"/>
                  </a:rPr>
                  <a:t>进行</a:t>
                </a:r>
                <a:r>
                  <a:rPr lang="zh-CN" altLang="en-US" sz="2000">
                    <a:latin typeface="Cambria Math" panose="02040503050406030204" charset="0"/>
                    <a:cs typeface="Cambria Math" panose="02040503050406030204" charset="0"/>
                  </a:rPr>
                  <a:t>了</a:t>
                </a:r>
                <a:r>
                  <a:rPr lang="en-US" altLang="zh-CN" sz="2000">
                    <a:latin typeface="Cambria Math" panose="02040503050406030204" charset="0"/>
                    <a:cs typeface="Cambria Math" panose="02040503050406030204" charset="0"/>
                  </a:rPr>
                  <a:t>深度监督。在训练过程中，网络的第一阶段首先输出预测图像</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5</m:t>
                        </m:r>
                      </m:sub>
                    </m:sSub>
                  </m:oMath>
                </a14:m>
                <a:r>
                  <a:rPr lang="en-US" altLang="zh-CN" sz="2000">
                    <a:latin typeface="Cambria Math" panose="02040503050406030204" charset="0"/>
                    <a:cs typeface="Cambria Math" panose="02040503050406030204" charset="0"/>
                  </a:rPr>
                  <a:t>和</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5</m:t>
                        </m:r>
                      </m:sub>
                      <m:sup>
                        <m:r>
                          <a:rPr lang="en-US" altLang="zh-CN" sz="2000" i="1">
                            <a:latin typeface="Cambria Math" panose="02040503050406030204" charset="0"/>
                            <a:cs typeface="Cambria Math" panose="02040503050406030204" charset="0"/>
                          </a:rPr>
                          <m:t>’</m:t>
                        </m:r>
                      </m:sup>
                    </m:sSubSup>
                  </m:oMath>
                </a14:m>
                <a:r>
                  <a:rPr lang="en-US" altLang="zh-CN" sz="2000">
                    <a:latin typeface="Cambria Math" panose="02040503050406030204" charset="0"/>
                    <a:cs typeface="Cambria Math" panose="02040503050406030204" charset="0"/>
                  </a:rPr>
                  <a:t>。第二阶段生成预测图</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Sub>
                  </m:oMath>
                </a14:m>
                <a:r>
                  <a:rPr lang="en-US" altLang="zh-CN" sz="2000">
                    <a:latin typeface="Cambria Math" panose="02040503050406030204" charset="0"/>
                    <a:cs typeface="Cambria Math" panose="02040503050406030204" charset="0"/>
                  </a:rPr>
                  <a:t>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4</m:t>
                        </m:r>
                      </m:sub>
                    </m:sSub>
                  </m:oMath>
                </a14:m>
                <a:r>
                  <a:rPr lang="en-US" altLang="zh-CN" sz="2000">
                    <a:latin typeface="Cambria Math" panose="02040503050406030204" charset="0"/>
                    <a:cs typeface="Cambria Math" panose="02040503050406030204" charset="0"/>
                  </a:rPr>
                  <a:t>和</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m:t>
                        </m:r>
                      </m:sup>
                    </m:sSubSup>
                  </m:oMath>
                </a14:m>
                <a:r>
                  <a:rPr lang="en-US" altLang="zh-CN" sz="2000">
                    <a:latin typeface="Cambria Math" panose="02040503050406030204" charset="0"/>
                    <a:cs typeface="Cambria Math" panose="02040503050406030204" charset="0"/>
                  </a:rPr>
                  <a:t>。</a:t>
                </a:r>
                <a:r>
                  <a:rPr lang="zh-CN" altLang="en-US" sz="2000">
                    <a:latin typeface="Cambria Math" panose="02040503050406030204" charset="0"/>
                    <a:cs typeface="Cambria Math" panose="02040503050406030204" charset="0"/>
                  </a:rPr>
                  <a:t>把真值图</a:t>
                </a:r>
                <a:r>
                  <a:rPr lang="en-US" altLang="zh-CN" sz="2000">
                    <a:latin typeface="Cambria Math" panose="02040503050406030204" charset="0"/>
                    <a:cs typeface="Cambria Math" panose="02040503050406030204" charset="0"/>
                  </a:rPr>
                  <a:t>的大小调整为与网络的输入图像相同的大小，以计算所有预测图的损失。</a:t>
                </a:r>
                <a:r>
                  <a:rPr lang="zh-CN" altLang="en-US" sz="2000">
                    <a:latin typeface="Cambria Math" panose="02040503050406030204" charset="0"/>
                    <a:cs typeface="Cambria Math" panose="02040503050406030204" charset="0"/>
                  </a:rPr>
                  <a:t>经过模型的推理</a:t>
                </a:r>
                <a:r>
                  <a:rPr lang="en-US" altLang="zh-CN" sz="2000">
                    <a:latin typeface="Cambria Math" panose="02040503050406030204" charset="0"/>
                    <a:cs typeface="Cambria Math" panose="02040503050406030204" charset="0"/>
                  </a:rPr>
                  <a:t>，只有预测图 </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m:t>
                        </m:r>
                      </m:sup>
                    </m:sSubSup>
                  </m:oMath>
                </a14:m>
                <a:r>
                  <a:rPr lang="en-US" altLang="zh-CN" sz="2000">
                    <a:latin typeface="Cambria Math" panose="02040503050406030204" charset="0"/>
                    <a:cs typeface="Cambria Math" panose="02040503050406030204" charset="0"/>
                  </a:rPr>
                  <a:t> 作为模型的最终推理结果输出。FSNet 的总损失可以表述为：</a:t>
                </a:r>
                <a:endParaRPr lang="en-US" altLang="zh-CN" sz="2000">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𝑡𝑜𝑡𝑎𝑙</m:t>
                          </m:r>
                        </m:sub>
                      </m:sSub>
                      <m:r>
                        <a:rPr lang="en-US" altLang="zh-CN" sz="2000" i="1">
                          <a:latin typeface="Cambria Math" panose="02040503050406030204" charset="0"/>
                          <a:cs typeface="Cambria Math" panose="02040503050406030204" charset="0"/>
                        </a:rPr>
                        <m:t>=</m:t>
                      </m:r>
                      <m:nary>
                        <m:naryPr>
                          <m:chr m:val="∑"/>
                          <m:limLoc m:val="undOvr"/>
                          <m:ctrlPr>
                            <a:rPr lang="en-US" altLang="zh-CN" sz="2000" i="1">
                              <a:latin typeface="Cambria Math" panose="02040503050406030204" charset="0"/>
                              <a:cs typeface="Cambria Math" panose="02040503050406030204" charset="0"/>
                            </a:rPr>
                          </m:ctrlPr>
                        </m:naryPr>
                        <m:sub>
                          <m:r>
                            <a:rPr lang="en-US" altLang="zh-CN" sz="2000" i="1">
                              <a:latin typeface="Cambria Math" panose="02040503050406030204" charset="0"/>
                              <a:cs typeface="Cambria Math" panose="02040503050406030204" charset="0"/>
                            </a:rPr>
                            <m:t>𝑖</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5</m:t>
                          </m:r>
                        </m:sup>
                        <m:e>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𝑑𝑑𝑎</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𝑖</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𝐺𝑇</m:t>
                          </m:r>
                          <m:r>
                            <a:rPr lang="en-US" altLang="zh-CN" sz="2000" i="1">
                              <a:latin typeface="Cambria Math" panose="02040503050406030204" charset="0"/>
                              <a:cs typeface="Cambria Math" panose="02040503050406030204" charset="0"/>
                            </a:rPr>
                            <m:t>)+</m:t>
                          </m:r>
                        </m:e>
                      </m:nary>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𝑑𝑑𝑎</m:t>
                          </m:r>
                        </m:sub>
                      </m:sSub>
                      <m:r>
                        <a:rPr lang="en-US" altLang="zh-CN" sz="2000" i="1">
                          <a:latin typeface="Cambria Math" panose="02040503050406030204" charset="0"/>
                          <a:cs typeface="Cambria Math" panose="02040503050406030204" charset="0"/>
                        </a:rPr>
                        <m:t>(</m:t>
                      </m:r>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m:t>
                          </m:r>
                        </m:sup>
                      </m:sSub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𝐺𝑇</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𝑑𝑑𝑎</m:t>
                          </m:r>
                        </m:sub>
                      </m:sSub>
                      <m:r>
                        <a:rPr lang="en-US" altLang="zh-CN" sz="2000" i="1">
                          <a:latin typeface="Cambria Math" panose="02040503050406030204" charset="0"/>
                          <a:cs typeface="Cambria Math" panose="02040503050406030204" charset="0"/>
                        </a:rPr>
                        <m:t>(</m:t>
                      </m:r>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5</m:t>
                          </m:r>
                        </m:sub>
                        <m:sup>
                          <m:r>
                            <a:rPr lang="en-US" altLang="zh-CN" sz="2000" i="1">
                              <a:latin typeface="Cambria Math" panose="02040503050406030204" charset="0"/>
                              <a:cs typeface="Cambria Math" panose="02040503050406030204" charset="0"/>
                            </a:rPr>
                            <m:t>’</m:t>
                          </m:r>
                        </m:sup>
                      </m:sSub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𝐺𝑇</m:t>
                      </m:r>
                      <m:r>
                        <a:rPr lang="en-US" altLang="zh-CN" sz="2000" i="1">
                          <a:latin typeface="Cambria Math" panose="02040503050406030204" charset="0"/>
                          <a:cs typeface="Cambria Math" panose="02040503050406030204" charset="0"/>
                        </a:rPr>
                        <m:t>)</m:t>
                      </m:r>
                    </m:oMath>
                  </m:oMathPara>
                </a14:m>
                <a:endParaRPr lang="en-US" altLang="zh-CN" sz="2000" i="1">
                  <a:latin typeface="Cambria Math" panose="02040503050406030204" charset="0"/>
                  <a:cs typeface="Cambria Math" panose="02040503050406030204" charset="0"/>
                </a:endParaRPr>
              </a:p>
              <a:p>
                <a:pPr algn="l"/>
                <a:r>
                  <a:rPr lang="en-US" altLang="zh-CN" sz="2000">
                    <a:latin typeface="Cambria Math" panose="02040503050406030204" charset="0"/>
                    <a:cs typeface="Cambria Math" panose="02040503050406030204" charset="0"/>
                  </a:rPr>
                  <a:t>其中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𝑖</m:t>
                        </m:r>
                      </m:sub>
                    </m:sSub>
                  </m:oMath>
                </a14:m>
                <a:r>
                  <a:rPr lang="en-US" altLang="zh-CN" sz="2000">
                    <a:latin typeface="Cambria Math" panose="02040503050406030204" charset="0"/>
                    <a:cs typeface="Cambria Math" panose="02040503050406030204" charset="0"/>
                  </a:rPr>
                  <a:t> , i ∈ {1, 2, 3, 4, 5} 表示不同级别的特征解码的预测图，</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5</m:t>
                        </m:r>
                      </m:sub>
                      <m:sup>
                        <m:r>
                          <a:rPr lang="en-US" altLang="zh-CN" sz="2000" i="1">
                            <a:latin typeface="Cambria Math" panose="02040503050406030204" charset="0"/>
                            <a:cs typeface="Cambria Math" panose="02040503050406030204" charset="0"/>
                          </a:rPr>
                          <m:t>’</m:t>
                        </m:r>
                      </m:sup>
                    </m:sSubSup>
                  </m:oMath>
                </a14:m>
                <a:r>
                  <a:rPr lang="en-US" altLang="zh-CN" sz="2000">
                    <a:latin typeface="Cambria Math" panose="02040503050406030204" charset="0"/>
                    <a:cs typeface="Cambria Math" panose="02040503050406030204" charset="0"/>
                  </a:rPr>
                  <a:t> 表示第一阶段生成的初始预测图，</a:t>
                </a:r>
                <a14:m>
                  <m:oMath xmlns:m="http://schemas.openxmlformats.org/officeDocument/2006/math">
                    <m:sSubSup>
                      <m:sSubSupPr>
                        <m:ctrlPr>
                          <a:rPr lang="en-US" altLang="zh-CN" sz="2000" i="1">
                            <a:latin typeface="Cambria Math" panose="02040503050406030204" charset="0"/>
                            <a:cs typeface="Cambria Math" panose="02040503050406030204" charset="0"/>
                          </a:rPr>
                        </m:ctrlPr>
                      </m:sSubSupPr>
                      <m:e>
                        <m:r>
                          <a:rPr lang="en-US" altLang="zh-CN" sz="2000" i="1">
                            <a:latin typeface="Cambria Math" panose="02040503050406030204" charset="0"/>
                            <a:cs typeface="Cambria Math" panose="02040503050406030204" charset="0"/>
                          </a:rPr>
                          <m:t>𝑀</m:t>
                        </m:r>
                      </m:e>
                      <m:sub>
                        <m:r>
                          <a:rPr lang="en-US" altLang="zh-CN" sz="2000" i="1">
                            <a:latin typeface="Cambria Math" panose="02040503050406030204" charset="0"/>
                            <a:cs typeface="Cambria Math" panose="02040503050406030204" charset="0"/>
                          </a:rPr>
                          <m:t>1</m:t>
                        </m:r>
                      </m:sub>
                      <m:sup>
                        <m:r>
                          <a:rPr lang="en-US" altLang="zh-CN" sz="2000" i="1">
                            <a:latin typeface="Cambria Math" panose="02040503050406030204" charset="0"/>
                            <a:cs typeface="Cambria Math" panose="02040503050406030204" charset="0"/>
                          </a:rPr>
                          <m:t>’</m:t>
                        </m:r>
                      </m:sup>
                    </m:sSubSup>
                  </m:oMath>
                </a14:m>
                <a:r>
                  <a:rPr lang="en-US" altLang="zh-CN" sz="2000">
                    <a:latin typeface="Cambria Math" panose="02040503050406030204" charset="0"/>
                    <a:cs typeface="Cambria Math" panose="02040503050406030204" charset="0"/>
                  </a:rPr>
                  <a:t> 表示第二阶段生成的最终预测图，GT 表示</a:t>
                </a:r>
                <a:r>
                  <a:rPr lang="zh-CN" altLang="en-US" sz="2000">
                    <a:latin typeface="Cambria Math" panose="02040503050406030204" charset="0"/>
                    <a:cs typeface="Cambria Math" panose="02040503050406030204" charset="0"/>
                  </a:rPr>
                  <a:t>真值图</a:t>
                </a:r>
                <a:r>
                  <a:rPr lang="en-US" altLang="zh-CN" sz="2000">
                    <a:latin typeface="Cambria Math" panose="02040503050406030204" charset="0"/>
                    <a:cs typeface="Cambria Math" panose="02040503050406030204" charset="0"/>
                  </a:rPr>
                  <a:t>。</a:t>
                </a:r>
                <a:endParaRPr lang="en-US" altLang="zh-CN" sz="2000">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000625"/>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损失函数</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-Dynamic Difficulty Aware Loss(DDA)</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2"/>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3"/>
            </p:custDataLst>
          </p:nvPr>
        </p:nvPicPr>
        <p:blipFill>
          <a:blip r:embed="rId4"/>
          <a:srcRect l="4697" t="8772" r="6580" b="9649"/>
          <a:stretch>
            <a:fillRect/>
          </a:stretch>
        </p:blipFill>
        <p:spPr>
          <a:xfrm>
            <a:off x="10072370" y="148590"/>
            <a:ext cx="1929130" cy="525145"/>
          </a:xfrm>
          <a:prstGeom prst="rect">
            <a:avLst/>
          </a:prstGeom>
        </p:spPr>
      </p:pic>
      <p:sp>
        <p:nvSpPr>
          <p:cNvPr id="11" name="文本框 10"/>
          <p:cNvSpPr txBox="1"/>
          <p:nvPr>
            <p:custDataLst>
              <p:tags r:id="rId5"/>
            </p:custDataLst>
          </p:nvPr>
        </p:nvSpPr>
        <p:spPr>
          <a:xfrm>
            <a:off x="565150" y="608203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5" name="文本框 4"/>
          <p:cNvSpPr txBox="1"/>
          <p:nvPr>
            <p:custDataLst>
              <p:tags r:id="rId6"/>
            </p:custDataLst>
          </p:nvPr>
        </p:nvSpPr>
        <p:spPr>
          <a:xfrm>
            <a:off x="9139555" y="2847975"/>
            <a:ext cx="393065" cy="275590"/>
          </a:xfrm>
          <a:prstGeom prst="rect">
            <a:avLst/>
          </a:prstGeom>
          <a:noFill/>
        </p:spPr>
        <p:txBody>
          <a:bodyPr wrap="square" rtlCol="0">
            <a:spAutoFit/>
          </a:bodyPr>
          <a:p>
            <a:r>
              <a:rPr lang="en-US" altLang="zh-CN" sz="1200">
                <a:sym typeface="+mn-ea"/>
              </a:rPr>
              <a:t>[1]</a:t>
            </a:r>
            <a:endParaRPr lang="zh-CN" alt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03</a:t>
            </a:r>
            <a:endParaRPr lang="zh-CN" altLang="en-US" sz="16600" dirty="0">
              <a:solidFill>
                <a:schemeClr val="bg1"/>
              </a:solidFill>
              <a:latin typeface="+mj-ea"/>
              <a:ea typeface="+mj-ea"/>
            </a:endParaRPr>
          </a:p>
        </p:txBody>
      </p:sp>
      <p:sp>
        <p:nvSpPr>
          <p:cNvPr id="4" name="文本框 3"/>
          <p:cNvSpPr txBox="1"/>
          <p:nvPr/>
        </p:nvSpPr>
        <p:spPr>
          <a:xfrm>
            <a:off x="4174637" y="2501900"/>
            <a:ext cx="307340" cy="1270000"/>
          </a:xfrm>
          <a:prstGeom prst="rect">
            <a:avLst/>
          </a:prstGeom>
          <a:noFill/>
        </p:spPr>
        <p:txBody>
          <a:bodyPr vert="eaVert" wrap="none" lIns="0" tIns="0" rIns="0" bIns="0" rtlCol="0" anchor="t">
            <a:spAutoFit/>
          </a:bodyPr>
          <a:lstStyle/>
          <a:p>
            <a:pPr algn="l"/>
            <a:r>
              <a:rPr lang="en-US" altLang="zh-CN" sz="2000" dirty="0">
                <a:solidFill>
                  <a:schemeClr val="bg1"/>
                </a:solidFill>
              </a:rPr>
              <a:t>PART THREE</a:t>
            </a:r>
            <a:endParaRPr lang="zh-CN" altLang="en-US" sz="2000" dirty="0">
              <a:solidFill>
                <a:schemeClr val="bg1"/>
              </a:solidFill>
            </a:endParaRPr>
          </a:p>
        </p:txBody>
      </p:sp>
      <p:sp>
        <p:nvSpPr>
          <p:cNvPr id="6" name="文本框 5"/>
          <p:cNvSpPr txBox="1"/>
          <p:nvPr/>
        </p:nvSpPr>
        <p:spPr>
          <a:xfrm>
            <a:off x="6844665" y="1710690"/>
            <a:ext cx="3657600" cy="332359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实验设置</a:t>
            </a:r>
            <a:endParaRPr kumimoji="1" lang="zh-CN" altLang="en-US" sz="7200" dirty="0">
              <a:solidFill>
                <a:schemeClr val="accent1">
                  <a:lumMod val="100000"/>
                </a:schemeClr>
              </a:solidFill>
              <a:latin typeface="+mj-ea"/>
              <a:ea typeface="+mj-ea"/>
            </a:endParaRPr>
          </a:p>
          <a:p>
            <a:pPr algn="ctr"/>
            <a:r>
              <a:rPr kumimoji="1" lang="en-US" altLang="zh-CN" sz="7200" dirty="0">
                <a:solidFill>
                  <a:schemeClr val="accent1">
                    <a:lumMod val="100000"/>
                  </a:schemeClr>
                </a:solidFill>
                <a:latin typeface="+mj-ea"/>
                <a:ea typeface="+mj-ea"/>
              </a:rPr>
              <a:t>&amp;</a:t>
            </a:r>
            <a:endParaRPr kumimoji="1" lang="en-US" altLang="zh-CN" sz="7200" dirty="0">
              <a:solidFill>
                <a:schemeClr val="accent1">
                  <a:lumMod val="100000"/>
                </a:schemeClr>
              </a:solidFill>
              <a:latin typeface="+mj-ea"/>
              <a:ea typeface="+mj-ea"/>
            </a:endParaRPr>
          </a:p>
          <a:p>
            <a:pPr algn="ctr"/>
            <a:r>
              <a:rPr kumimoji="1" lang="zh-CN" altLang="en-US" sz="7200" dirty="0">
                <a:solidFill>
                  <a:schemeClr val="accent1">
                    <a:lumMod val="100000"/>
                  </a:schemeClr>
                </a:solidFill>
                <a:latin typeface="+mj-ea"/>
                <a:ea typeface="+mj-ea"/>
              </a:rPr>
              <a:t>结果分析</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实验设置</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4612640"/>
          </a:xfrm>
          <a:prstGeom prst="rect">
            <a:avLst/>
          </a:prstGeom>
          <a:noFill/>
        </p:spPr>
        <p:txBody>
          <a:bodyPr wrap="square" rtlCol="0">
            <a:no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作者使用在ImageNet</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22K上预训练的Swin</a:t>
            </a:r>
            <a:r>
              <a:rPr lang="en-US" altLang="zh-CN" sz="2400">
                <a:latin typeface="宋体" panose="02010600030101010101" pitchFamily="2" charset="-122"/>
                <a:ea typeface="宋体" panose="02010600030101010101" pitchFamily="2" charset="-122"/>
                <a:cs typeface="宋体" panose="02010600030101010101" pitchFamily="2" charset="-122"/>
              </a:rPr>
              <a:t>-Transformer</a:t>
            </a:r>
            <a:r>
              <a:rPr lang="zh-CN" altLang="en-US" sz="2400">
                <a:latin typeface="宋体" panose="02010600030101010101" pitchFamily="2" charset="-122"/>
                <a:ea typeface="宋体" panose="02010600030101010101" pitchFamily="2" charset="-122"/>
                <a:cs typeface="宋体" panose="02010600030101010101" pitchFamily="2" charset="-122"/>
              </a:rPr>
              <a:t>作为主干网络提取特征。其他层都是随机初始化的。模型使用 Adam 优化器在 Pytorch中进行训练。所有实验均在 RTX6000上进行。每个输入图像和真值图都调整为 384 × 384。在训练期间，最大 epoch 为 50，batchsize 为 6，学习率为 2.1e-5。</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数据集：CAMO,</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CHAMELEON,</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COD10K,</a:t>
            </a: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NC4K。</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评估指标：</a:t>
            </a:r>
            <a:r>
              <a:rPr lang="en-US" altLang="zh-CN" sz="2400">
                <a:latin typeface="宋体" panose="02010600030101010101" pitchFamily="2" charset="-122"/>
                <a:ea typeface="宋体" panose="02010600030101010101" pitchFamily="2" charset="-122"/>
                <a:cs typeface="宋体" panose="02010600030101010101" pitchFamily="2" charset="-122"/>
              </a:rPr>
              <a:t>S</a:t>
            </a:r>
            <a:r>
              <a:rPr lang="zh-CN" altLang="en-US" sz="2400">
                <a:latin typeface="宋体" panose="02010600030101010101" pitchFamily="2" charset="-122"/>
                <a:ea typeface="宋体" panose="02010600030101010101" pitchFamily="2" charset="-122"/>
                <a:cs typeface="宋体" panose="02010600030101010101" pitchFamily="2" charset="-122"/>
              </a:rPr>
              <a:t>度量，</a:t>
            </a:r>
            <a:r>
              <a:rPr lang="en-US" altLang="zh-CN" sz="2400">
                <a:latin typeface="宋体" panose="02010600030101010101" pitchFamily="2" charset="-122"/>
                <a:ea typeface="宋体" panose="02010600030101010101" pitchFamily="2" charset="-122"/>
                <a:cs typeface="宋体" panose="02010600030101010101" pitchFamily="2" charset="-122"/>
              </a:rPr>
              <a:t>F</a:t>
            </a:r>
            <a:r>
              <a:rPr lang="zh-CN" altLang="en-US" sz="2400">
                <a:latin typeface="宋体" panose="02010600030101010101" pitchFamily="2" charset="-122"/>
                <a:ea typeface="宋体" panose="02010600030101010101" pitchFamily="2" charset="-122"/>
                <a:cs typeface="宋体" panose="02010600030101010101" pitchFamily="2" charset="-122"/>
              </a:rPr>
              <a:t>度量，</a:t>
            </a:r>
            <a:r>
              <a:rPr lang="en-US" altLang="zh-CN" sz="2400">
                <a:latin typeface="宋体" panose="02010600030101010101" pitchFamily="2" charset="-122"/>
                <a:ea typeface="宋体" panose="02010600030101010101" pitchFamily="2" charset="-122"/>
                <a:cs typeface="宋体" panose="02010600030101010101" pitchFamily="2" charset="-122"/>
              </a:rPr>
              <a:t>E</a:t>
            </a:r>
            <a:r>
              <a:rPr lang="zh-CN" altLang="en-US" sz="2400">
                <a:latin typeface="宋体" panose="02010600030101010101" pitchFamily="2" charset="-122"/>
                <a:ea typeface="宋体" panose="02010600030101010101" pitchFamily="2" charset="-122"/>
                <a:cs typeface="宋体" panose="02010600030101010101" pitchFamily="2" charset="-122"/>
              </a:rPr>
              <a:t>度量，平均绝对误差</a:t>
            </a:r>
            <a:r>
              <a:rPr lang="en-US" altLang="zh-CN" sz="2400">
                <a:latin typeface="宋体" panose="02010600030101010101" pitchFamily="2" charset="-122"/>
                <a:ea typeface="宋体" panose="02010600030101010101" pitchFamily="2" charset="-122"/>
                <a:cs typeface="宋体" panose="02010600030101010101" pitchFamily="2" charset="-122"/>
              </a:rPr>
              <a:t>M</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1353820"/>
          </a:xfrm>
          <a:prstGeom prst="rect">
            <a:avLst/>
          </a:prstGeom>
          <a:noFill/>
        </p:spPr>
        <p:txBody>
          <a:bodyPr wrap="square" rtlCol="0">
            <a:noAutofi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与其他竞争对手的</a:t>
            </a:r>
            <a:r>
              <a:rPr lang="zh-CN" altLang="en-US" sz="2400" b="1">
                <a:latin typeface="宋体" panose="02010600030101010101" pitchFamily="2" charset="-122"/>
                <a:ea typeface="宋体" panose="02010600030101010101" pitchFamily="2" charset="-122"/>
                <a:cs typeface="宋体" panose="02010600030101010101" pitchFamily="2" charset="-122"/>
              </a:rPr>
              <a:t>对比</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11043920" y="5626735"/>
            <a:ext cx="36131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565150" y="6172200"/>
            <a:ext cx="11381105" cy="452120"/>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8" name="图片 7"/>
          <p:cNvPicPr>
            <a:picLocks noChangeAspect="1"/>
          </p:cNvPicPr>
          <p:nvPr>
            <p:custDataLst>
              <p:tags r:id="rId6"/>
            </p:custDataLst>
          </p:nvPr>
        </p:nvPicPr>
        <p:blipFill>
          <a:blip r:embed="rId7"/>
          <a:stretch>
            <a:fillRect/>
          </a:stretch>
        </p:blipFill>
        <p:spPr>
          <a:xfrm>
            <a:off x="5534660" y="948055"/>
            <a:ext cx="5295900" cy="5282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1353820"/>
          </a:xfrm>
          <a:prstGeom prst="rect">
            <a:avLst/>
          </a:prstGeom>
          <a:noFill/>
        </p:spPr>
        <p:txBody>
          <a:bodyPr wrap="square" rtlCol="0">
            <a:noAutofi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与其他竞争对手的</a:t>
            </a:r>
            <a:r>
              <a:rPr lang="zh-CN" altLang="en-US" sz="2400" b="1">
                <a:latin typeface="宋体" panose="02010600030101010101" pitchFamily="2" charset="-122"/>
                <a:ea typeface="宋体" panose="02010600030101010101" pitchFamily="2" charset="-122"/>
                <a:cs typeface="宋体" panose="02010600030101010101" pitchFamily="2" charset="-122"/>
              </a:rPr>
              <a:t>对比</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11252200" y="5705475"/>
            <a:ext cx="36131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565150" y="6172200"/>
            <a:ext cx="11381105" cy="452120"/>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2" name="图片 1"/>
          <p:cNvPicPr>
            <a:picLocks noChangeAspect="1"/>
          </p:cNvPicPr>
          <p:nvPr>
            <p:custDataLst>
              <p:tags r:id="rId6"/>
            </p:custDataLst>
          </p:nvPr>
        </p:nvPicPr>
        <p:blipFill>
          <a:blip r:embed="rId7"/>
          <a:stretch>
            <a:fillRect/>
          </a:stretch>
        </p:blipFill>
        <p:spPr>
          <a:xfrm>
            <a:off x="343535" y="1613535"/>
            <a:ext cx="11269980" cy="4091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2251075"/>
          </a:xfrm>
          <a:prstGeom prst="rect">
            <a:avLst/>
          </a:prstGeom>
          <a:noFill/>
        </p:spPr>
        <p:txBody>
          <a:bodyPr wrap="square" rtlCol="0">
            <a:noAutofit/>
          </a:bodyPr>
          <a:p>
            <a:pPr algn="l"/>
            <a:r>
              <a:rPr lang="zh-CN" altLang="en-US" sz="2000">
                <a:latin typeface="宋体" panose="02010600030101010101" pitchFamily="2" charset="-122"/>
                <a:ea typeface="宋体" panose="02010600030101010101" pitchFamily="2" charset="-122"/>
                <a:cs typeface="宋体" panose="02010600030101010101" pitchFamily="2" charset="-122"/>
              </a:rPr>
              <a:t>在定量比较结果中，</a:t>
            </a:r>
            <a:r>
              <a:rPr lang="en-US" altLang="zh-CN" sz="2000">
                <a:latin typeface="宋体" panose="02010600030101010101" pitchFamily="2" charset="-122"/>
                <a:ea typeface="宋体" panose="02010600030101010101" pitchFamily="2" charset="-122"/>
                <a:cs typeface="宋体" panose="02010600030101010101" pitchFamily="2" charset="-122"/>
              </a:rPr>
              <a:t>FSNet</a:t>
            </a:r>
            <a:r>
              <a:rPr lang="zh-CN" altLang="en-US" sz="2000">
                <a:latin typeface="宋体" panose="02010600030101010101" pitchFamily="2" charset="-122"/>
                <a:ea typeface="宋体" panose="02010600030101010101" pitchFamily="2" charset="-122"/>
                <a:cs typeface="宋体" panose="02010600030101010101" pitchFamily="2" charset="-122"/>
              </a:rPr>
              <a:t>取得最好成绩的原因</a:t>
            </a:r>
            <a:r>
              <a:rPr lang="zh-CN" altLang="en-US" sz="2000">
                <a:latin typeface="宋体" panose="02010600030101010101" pitchFamily="2" charset="-122"/>
                <a:ea typeface="宋体" panose="02010600030101010101" pitchFamily="2" charset="-122"/>
                <a:cs typeface="宋体" panose="02010600030101010101" pitchFamily="2" charset="-122"/>
              </a:rPr>
              <a:t>有如下几点：</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、所提出的 DDA 损失可以自适应地处理像素。</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、FSNet 模型可以准确地搜索有助于检测伪装对象的焦点区域。</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latin typeface="宋体" panose="02010600030101010101" pitchFamily="2" charset="-122"/>
                <a:ea typeface="宋体" panose="02010600030101010101" pitchFamily="2" charset="-122"/>
                <a:cs typeface="宋体" panose="02010600030101010101" pitchFamily="2" charset="-122"/>
              </a:rPr>
              <a:t>3</a:t>
            </a:r>
            <a:r>
              <a:rPr lang="zh-CN" altLang="en-US" sz="2000">
                <a:latin typeface="宋体" panose="02010600030101010101" pitchFamily="2" charset="-122"/>
                <a:ea typeface="宋体" panose="02010600030101010101" pitchFamily="2" charset="-122"/>
                <a:cs typeface="宋体" panose="02010600030101010101" pitchFamily="2" charset="-122"/>
              </a:rPr>
              <a:t>、其他方法不能在高分辨率图像中保留大量的纹理信息。相反，FSNet 中的 CCD 可以在解码过程中充分利用低级纹理，从而提高焦点区域对具有大分辨率跨度的图像的适应性。</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en-US" altLang="zh-CN" sz="2000">
                <a:latin typeface="宋体" panose="02010600030101010101" pitchFamily="2" charset="-122"/>
                <a:ea typeface="宋体" panose="02010600030101010101" pitchFamily="2" charset="-122"/>
                <a:cs typeface="宋体" panose="02010600030101010101" pitchFamily="2" charset="-122"/>
              </a:rPr>
              <a:t>4</a:t>
            </a:r>
            <a:r>
              <a:rPr lang="zh-CN" altLang="en-US" sz="2000">
                <a:latin typeface="宋体" panose="02010600030101010101" pitchFamily="2" charset="-122"/>
                <a:ea typeface="宋体" panose="02010600030101010101" pitchFamily="2" charset="-122"/>
                <a:cs typeface="宋体" panose="02010600030101010101" pitchFamily="2" charset="-122"/>
              </a:rPr>
              <a:t>、DDA损失被用来迫使FSNet关注局部细节，使伪装物体的结构更加清晰。</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latin typeface="宋体" panose="02010600030101010101" pitchFamily="2" charset="-122"/>
                <a:ea typeface="宋体" panose="02010600030101010101" pitchFamily="2" charset="-122"/>
                <a:cs typeface="宋体" panose="02010600030101010101" pitchFamily="2" charset="-122"/>
              </a:rPr>
              <a:t>得益于这些优势，FSNet 超越了其他方法的效果。</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2251075"/>
          </a:xfrm>
          <a:prstGeom prst="rect">
            <a:avLst/>
          </a:prstGeom>
          <a:noFill/>
        </p:spPr>
        <p:txBody>
          <a:bodyPr wrap="square" rtlCol="0">
            <a:noAutofi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失败案例</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custDataLst>
              <p:tags r:id="rId4"/>
            </p:custDataLst>
          </p:nvPr>
        </p:nvPicPr>
        <p:blipFill>
          <a:blip r:embed="rId5"/>
          <a:stretch>
            <a:fillRect/>
          </a:stretch>
        </p:blipFill>
        <p:spPr>
          <a:xfrm>
            <a:off x="2248535" y="1835150"/>
            <a:ext cx="7152640" cy="3808095"/>
          </a:xfrm>
          <a:prstGeom prst="rect">
            <a:avLst/>
          </a:prstGeom>
        </p:spPr>
      </p:pic>
      <p:sp>
        <p:nvSpPr>
          <p:cNvPr id="11" name="文本框 10"/>
          <p:cNvSpPr txBox="1"/>
          <p:nvPr>
            <p:custDataLst>
              <p:tags r:id="rId6"/>
            </p:custDataLst>
          </p:nvPr>
        </p:nvSpPr>
        <p:spPr>
          <a:xfrm>
            <a:off x="385445" y="5963920"/>
            <a:ext cx="11381105" cy="452120"/>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4" name="文本框 3"/>
          <p:cNvSpPr txBox="1"/>
          <p:nvPr/>
        </p:nvSpPr>
        <p:spPr>
          <a:xfrm>
            <a:off x="9339580" y="5231765"/>
            <a:ext cx="48069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2251075"/>
          </a:xfrm>
          <a:prstGeom prst="rect">
            <a:avLst/>
          </a:prstGeom>
          <a:noFill/>
        </p:spPr>
        <p:txBody>
          <a:bodyPr wrap="square" rtlCol="0">
            <a:noAutofi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消融实验</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11766550" y="4344670"/>
            <a:ext cx="36131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565150" y="6172200"/>
            <a:ext cx="11381105" cy="452120"/>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2" name="图片 1"/>
          <p:cNvPicPr>
            <a:picLocks noChangeAspect="1"/>
          </p:cNvPicPr>
          <p:nvPr>
            <p:custDataLst>
              <p:tags r:id="rId6"/>
            </p:custDataLst>
          </p:nvPr>
        </p:nvPicPr>
        <p:blipFill>
          <a:blip r:embed="rId7"/>
          <a:stretch>
            <a:fillRect/>
          </a:stretch>
        </p:blipFill>
        <p:spPr>
          <a:xfrm>
            <a:off x="356235" y="1700530"/>
            <a:ext cx="11590020" cy="26441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2251075"/>
          </a:xfrm>
          <a:prstGeom prst="rect">
            <a:avLst/>
          </a:prstGeom>
          <a:noFill/>
        </p:spPr>
        <p:txBody>
          <a:bodyPr wrap="square" rtlCol="0">
            <a:noAutofi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消融实验</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11640185" y="5896610"/>
            <a:ext cx="36131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565150" y="6172200"/>
            <a:ext cx="11381105" cy="452120"/>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4" name="图片 3"/>
          <p:cNvPicPr>
            <a:picLocks noChangeAspect="1"/>
          </p:cNvPicPr>
          <p:nvPr>
            <p:custDataLst>
              <p:tags r:id="rId6"/>
            </p:custDataLst>
          </p:nvPr>
        </p:nvPicPr>
        <p:blipFill>
          <a:blip r:embed="rId7"/>
          <a:stretch>
            <a:fillRect/>
          </a:stretch>
        </p:blipFill>
        <p:spPr>
          <a:xfrm>
            <a:off x="412115" y="1654810"/>
            <a:ext cx="11132820" cy="44272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2251075"/>
          </a:xfrm>
          <a:prstGeom prst="rect">
            <a:avLst/>
          </a:prstGeom>
          <a:noFill/>
        </p:spPr>
        <p:txBody>
          <a:bodyPr wrap="square" rtlCol="0">
            <a:noAutofit/>
          </a:bodyPr>
          <a:p>
            <a:pPr algn="l"/>
            <a:r>
              <a:rPr lang="zh-CN" altLang="en-US" sz="2400" b="1">
                <a:latin typeface="宋体" panose="02010600030101010101" pitchFamily="2" charset="-122"/>
                <a:ea typeface="宋体" panose="02010600030101010101" pitchFamily="2" charset="-122"/>
                <a:cs typeface="宋体" panose="02010600030101010101" pitchFamily="2" charset="-122"/>
              </a:rPr>
              <a:t>消融实验</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gn="l"/>
            <a:r>
              <a:rPr lang="zh-CN" altLang="en-US" sz="2000">
                <a:latin typeface="宋体" panose="02010600030101010101" pitchFamily="2" charset="-122"/>
                <a:ea typeface="宋体" panose="02010600030101010101" pitchFamily="2" charset="-122"/>
                <a:cs typeface="宋体" panose="02010600030101010101" pitchFamily="2" charset="-122"/>
              </a:rPr>
              <a:t>表中的结果表明RRM 可以帮助细化网络的预测结果。</a:t>
            </a:r>
            <a:r>
              <a:rPr lang="zh-CN" altLang="en-US" sz="2000">
                <a:latin typeface="宋体" panose="02010600030101010101" pitchFamily="2" charset="-122"/>
                <a:ea typeface="宋体" panose="02010600030101010101" pitchFamily="2" charset="-122"/>
                <a:cs typeface="宋体" panose="02010600030101010101" pitchFamily="2" charset="-122"/>
              </a:rPr>
              <a:t>作者将此改进归因于 RRM 可以使焦点区域的范围更精确并提高焦点区域的可靠性这一事实。</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10796270" y="5160645"/>
            <a:ext cx="36131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565150" y="6172200"/>
            <a:ext cx="11381105" cy="452120"/>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pic>
        <p:nvPicPr>
          <p:cNvPr id="2" name="图片 1"/>
          <p:cNvPicPr>
            <a:picLocks noChangeAspect="1"/>
          </p:cNvPicPr>
          <p:nvPr>
            <p:custDataLst>
              <p:tags r:id="rId6"/>
            </p:custDataLst>
          </p:nvPr>
        </p:nvPicPr>
        <p:blipFill>
          <a:blip r:embed="rId7"/>
          <a:stretch>
            <a:fillRect/>
          </a:stretch>
        </p:blipFill>
        <p:spPr>
          <a:xfrm>
            <a:off x="565150" y="3331845"/>
            <a:ext cx="10231120" cy="21043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246380" y="1160780"/>
            <a:ext cx="11667490" cy="452310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近年来，</a:t>
            </a:r>
            <a:r>
              <a:rPr lang="en-US" altLang="zh-CN" sz="2400">
                <a:latin typeface="宋体" panose="02010600030101010101" pitchFamily="2" charset="-122"/>
                <a:ea typeface="宋体" panose="02010600030101010101" pitchFamily="2" charset="-122"/>
                <a:cs typeface="宋体" panose="02010600030101010101" pitchFamily="2" charset="-122"/>
              </a:rPr>
              <a:t>COD</a:t>
            </a:r>
            <a:r>
              <a:rPr lang="zh-CN" altLang="en-US" sz="2400">
                <a:latin typeface="宋体" panose="02010600030101010101" pitchFamily="2" charset="-122"/>
                <a:ea typeface="宋体" panose="02010600030101010101" pitchFamily="2" charset="-122"/>
                <a:cs typeface="宋体" panose="02010600030101010101" pitchFamily="2" charset="-122"/>
              </a:rPr>
              <a:t>的任务可以被分为两种类型。第一种类型是以使用深度卷积网络为代表的模型，这种网络以大量不同大小的卷积核的复杂连接作为核心。他们的重点是测量和评估本地信息，而无需指导建模和分析全局信息。第二种类型就是以</a:t>
            </a:r>
            <a:r>
              <a:rPr lang="en-US" altLang="zh-CN" sz="2400">
                <a:latin typeface="宋体" panose="02010600030101010101" pitchFamily="2" charset="-122"/>
                <a:ea typeface="宋体" panose="02010600030101010101" pitchFamily="2" charset="-122"/>
                <a:cs typeface="宋体" panose="02010600030101010101" pitchFamily="2" charset="-122"/>
              </a:rPr>
              <a:t>Transformer</a:t>
            </a:r>
            <a:r>
              <a:rPr lang="zh-CN" altLang="en-US" sz="2400">
                <a:latin typeface="宋体" panose="02010600030101010101" pitchFamily="2" charset="-122"/>
                <a:ea typeface="宋体" panose="02010600030101010101" pitchFamily="2" charset="-122"/>
                <a:cs typeface="宋体" panose="02010600030101010101" pitchFamily="2" charset="-122"/>
              </a:rPr>
              <a:t>为基础的网络。它捕获输入序列中所有元素之间的长期依赖关系，并显式地对序列中元素之间的交互进行建模，这使得它具有很强的全局信息建模能力。这两种方法主要通过引入分类和边缘检测等辅助任务或模仿生物狩猎行为来实现伪装对象的准确检测，进行多任务学习。</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一般来说，上述方法没有系统地讨论从背景中检测伪装对象。而当人们在视觉上识别伪装对象时，它们总是被吸引到某些区域，并且仅使用这些局部区域的内容做出判断。这一事实意味着这些局部区域，在</a:t>
            </a:r>
            <a:r>
              <a:rPr lang="zh-CN" altLang="en-US" sz="2400">
                <a:latin typeface="宋体" panose="02010600030101010101" pitchFamily="2" charset="-122"/>
                <a:ea typeface="宋体" panose="02010600030101010101" pitchFamily="2" charset="-122"/>
                <a:cs typeface="宋体" panose="02010600030101010101" pitchFamily="2" charset="-122"/>
              </a:rPr>
              <a:t>文章中称为焦点区域，包含可识别的颜色或纹理信息，为高精度COD奠定了基础。因此，COD 任务可以转化为寻找高质量可靠的焦点区域的问题。</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04</a:t>
            </a:r>
            <a:endParaRPr lang="zh-CN" altLang="en-US" sz="16600" dirty="0">
              <a:solidFill>
                <a:schemeClr val="bg1"/>
              </a:solidFill>
              <a:latin typeface="+mj-ea"/>
              <a:ea typeface="+mj-ea"/>
            </a:endParaRPr>
          </a:p>
        </p:txBody>
      </p:sp>
      <p:sp>
        <p:nvSpPr>
          <p:cNvPr id="4" name="文本框 3"/>
          <p:cNvSpPr txBox="1"/>
          <p:nvPr/>
        </p:nvSpPr>
        <p:spPr>
          <a:xfrm>
            <a:off x="4174637" y="2501900"/>
            <a:ext cx="307340" cy="1143000"/>
          </a:xfrm>
          <a:prstGeom prst="rect">
            <a:avLst/>
          </a:prstGeom>
          <a:noFill/>
        </p:spPr>
        <p:txBody>
          <a:bodyPr vert="eaVert" wrap="none" lIns="0" tIns="0" rIns="0" bIns="0" rtlCol="0" anchor="t">
            <a:spAutoFit/>
          </a:bodyPr>
          <a:lstStyle/>
          <a:p>
            <a:pPr algn="l"/>
            <a:r>
              <a:rPr lang="en-US" altLang="zh-CN" sz="2000" dirty="0">
                <a:solidFill>
                  <a:schemeClr val="bg1"/>
                </a:solidFill>
              </a:rPr>
              <a:t>PART FOUR</a:t>
            </a:r>
            <a:endParaRPr lang="zh-CN" altLang="en-US" sz="2000" dirty="0">
              <a:solidFill>
                <a:schemeClr val="bg1"/>
              </a:solidFill>
            </a:endParaRPr>
          </a:p>
        </p:txBody>
      </p:sp>
      <p:sp>
        <p:nvSpPr>
          <p:cNvPr id="6" name="文本框 5"/>
          <p:cNvSpPr txBox="1"/>
          <p:nvPr/>
        </p:nvSpPr>
        <p:spPr>
          <a:xfrm>
            <a:off x="7693025" y="2736215"/>
            <a:ext cx="18288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总结</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总结</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4765675"/>
          </a:xfrm>
          <a:prstGeom prst="rect">
            <a:avLst/>
          </a:prstGeom>
          <a:noFill/>
        </p:spPr>
        <p:txBody>
          <a:bodyPr wrap="square" rtlCol="0">
            <a:noAutofit/>
          </a:bodyPr>
          <a:p>
            <a:pPr algn="l"/>
            <a:r>
              <a:rPr sz="2000">
                <a:latin typeface="宋体" panose="02010600030101010101" pitchFamily="2" charset="-122"/>
                <a:ea typeface="宋体" panose="02010600030101010101" pitchFamily="2" charset="-122"/>
                <a:cs typeface="宋体" panose="02010600030101010101" pitchFamily="2" charset="-122"/>
                <a:sym typeface="+mn-ea"/>
              </a:rPr>
              <a:t>在本文中，</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提出了 COD 的焦点区域的概念。在此基础上，提出了一种新的焦点扫描网络(FSNet)来生成焦点区域并检测伪装对象。具体来说，首先设计了一个编码器-解码器模块来确定焦点区域可能出现的区域。在这个模块中，提出了一种新的CCD来融合跨层纹理或语义。然后，</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利用多尺度扩张卷积来获得焦点区域不同尺度的判别特征并检测伪装对象。此外，</a:t>
            </a:r>
            <a:r>
              <a:rPr lang="zh-CN" sz="2000">
                <a:latin typeface="宋体" panose="02010600030101010101" pitchFamily="2" charset="-122"/>
                <a:ea typeface="宋体" panose="02010600030101010101" pitchFamily="2" charset="-122"/>
                <a:cs typeface="宋体" panose="02010600030101010101" pitchFamily="2" charset="-122"/>
                <a:sym typeface="+mn-ea"/>
              </a:rPr>
              <a:t>作者还</a:t>
            </a:r>
            <a:r>
              <a:rPr sz="2000">
                <a:latin typeface="宋体" panose="02010600030101010101" pitchFamily="2" charset="-122"/>
                <a:ea typeface="宋体" panose="02010600030101010101" pitchFamily="2" charset="-122"/>
                <a:cs typeface="宋体" panose="02010600030101010101" pitchFamily="2" charset="-122"/>
                <a:sym typeface="+mn-ea"/>
              </a:rPr>
              <a:t>设计了 DDA 损失，可以引导网络更多地关注局部细节，增强对焦点区域结构歧义的鲁棒性。大量实验表明，FSNet 通过挖掘焦点区域的特征，比其他</a:t>
            </a:r>
            <a:r>
              <a:rPr lang="zh-CN" sz="2000">
                <a:latin typeface="宋体" panose="02010600030101010101" pitchFamily="2" charset="-122"/>
                <a:ea typeface="宋体" panose="02010600030101010101" pitchFamily="2" charset="-122"/>
                <a:cs typeface="宋体" panose="02010600030101010101" pitchFamily="2" charset="-122"/>
                <a:sym typeface="+mn-ea"/>
              </a:rPr>
              <a:t>主流</a:t>
            </a:r>
            <a:r>
              <a:rPr sz="2000">
                <a:latin typeface="宋体" panose="02010600030101010101" pitchFamily="2" charset="-122"/>
                <a:ea typeface="宋体" panose="02010600030101010101" pitchFamily="2" charset="-122"/>
                <a:cs typeface="宋体" panose="02010600030101010101" pitchFamily="2" charset="-122"/>
                <a:sym typeface="+mn-ea"/>
              </a:rPr>
              <a:t>方法取得了更好的结果。</a:t>
            </a:r>
            <a:endParaRPr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p>
        </p:txBody>
      </p:sp>
      <p:sp>
        <p:nvSpPr>
          <p:cNvPr id="13" name="文本框 12"/>
          <p:cNvSpPr txBox="1"/>
          <p:nvPr/>
        </p:nvSpPr>
        <p:spPr>
          <a:xfrm>
            <a:off x="1981201" y="1812068"/>
            <a:ext cx="8229600" cy="1107440"/>
          </a:xfrm>
          <a:prstGeom prst="rect">
            <a:avLst/>
          </a:prstGeom>
          <a:noFill/>
        </p:spPr>
        <p:txBody>
          <a:bodyPr wrap="none" lIns="0" tIns="0" rIns="0" bIns="0" rtlCol="0" anchor="t">
            <a:spAutoFit/>
          </a:bodyPr>
          <a:lstStyle/>
          <a:p>
            <a:pPr algn="ctr"/>
            <a:r>
              <a:rPr lang="zh-CN" altLang="en-US" sz="7200" dirty="0">
                <a:solidFill>
                  <a:schemeClr val="bg1"/>
                </a:solidFill>
                <a:latin typeface="+mj-ea"/>
                <a:ea typeface="+mj-ea"/>
              </a:rPr>
              <a:t>汇报完毕，感谢</a:t>
            </a:r>
            <a:r>
              <a:rPr lang="zh-CN" altLang="en-US" sz="7200" dirty="0">
                <a:solidFill>
                  <a:schemeClr val="bg1"/>
                </a:solidFill>
                <a:latin typeface="+mj-ea"/>
                <a:ea typeface="+mj-ea"/>
              </a:rPr>
              <a:t>聆听</a:t>
            </a:r>
            <a:endParaRPr lang="zh-CN" altLang="en-US" sz="7200" dirty="0">
              <a:solidFill>
                <a:schemeClr val="bg1"/>
              </a:solidFill>
              <a:latin typeface="+mj-ea"/>
              <a:ea typeface="+mj-ea"/>
            </a:endParaRPr>
          </a:p>
        </p:txBody>
      </p:sp>
      <p:sp>
        <p:nvSpPr>
          <p:cNvPr id="19" name="文本框 18"/>
          <p:cNvSpPr txBox="1"/>
          <p:nvPr/>
        </p:nvSpPr>
        <p:spPr>
          <a:xfrm>
            <a:off x="3152775" y="422148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22" name="文本框 21"/>
          <p:cNvSpPr txBox="1"/>
          <p:nvPr/>
        </p:nvSpPr>
        <p:spPr>
          <a:xfrm>
            <a:off x="7015480" y="422148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2023-11-17</a:t>
            </a:r>
            <a:endParaRPr lang="en-US" altLang="zh-CN" sz="1600" dirty="0">
              <a:solidFill>
                <a:schemeClr val="bg1"/>
              </a:solidFill>
              <a:latin typeface="+mn-ea"/>
            </a:endParaRPr>
          </a:p>
        </p:txBody>
      </p:sp>
      <p:cxnSp>
        <p:nvCxnSpPr>
          <p:cNvPr id="23" name="直接连接符 22"/>
          <p:cNvCxnSpPr/>
          <p:nvPr/>
        </p:nvCxnSpPr>
        <p:spPr>
          <a:xfrm flipH="1">
            <a:off x="2029968" y="1116616"/>
            <a:ext cx="81564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335280" y="1078230"/>
            <a:ext cx="5761355" cy="4852035"/>
          </a:xfrm>
          <a:prstGeom prst="rect">
            <a:avLst/>
          </a:prstGeom>
        </p:spPr>
      </p:pic>
      <p:sp>
        <p:nvSpPr>
          <p:cNvPr id="3" name="文本框 2"/>
          <p:cNvSpPr txBox="1"/>
          <p:nvPr/>
        </p:nvSpPr>
        <p:spPr>
          <a:xfrm>
            <a:off x="6259830" y="1078230"/>
            <a:ext cx="5516245" cy="4799965"/>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寻找焦点区域的关键是了解它们的特征，可以从三个方面进行分析。第一个直观和重要的特征是焦点区域始终是伪装对象的一部分</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如图</a:t>
            </a:r>
            <a:r>
              <a:rPr lang="en-US" altLang="zh-CN">
                <a:latin typeface="宋体" panose="02010600030101010101" pitchFamily="2" charset="-122"/>
                <a:ea typeface="宋体" panose="02010600030101010101" pitchFamily="2" charset="-122"/>
                <a:cs typeface="宋体" panose="02010600030101010101" pitchFamily="2" charset="-122"/>
              </a:rPr>
              <a:t>(b)</a:t>
            </a:r>
            <a:r>
              <a:rPr lang="zh-CN" altLang="en-US">
                <a:latin typeface="宋体" panose="02010600030101010101" pitchFamily="2" charset="-122"/>
                <a:ea typeface="宋体" panose="02010600030101010101" pitchFamily="2" charset="-122"/>
                <a:cs typeface="宋体" panose="02010600030101010101" pitchFamily="2" charset="-122"/>
              </a:rPr>
              <a:t>第一行所示。也就是说，它们的位置不会超出对象边界定义的区域。因此，有必要为COD定义物体的边界。第二个特征是不同尺度在不同焦点区域的多样性。如图(b) 第2行所示，帮助我们识别鸟类的区域的形状和大小都不相同。第三个特征是</a:t>
            </a:r>
            <a:r>
              <a:rPr lang="zh-CN" altLang="en-US">
                <a:latin typeface="宋体" panose="02010600030101010101" pitchFamily="2" charset="-122"/>
                <a:ea typeface="宋体" panose="02010600030101010101" pitchFamily="2" charset="-122"/>
                <a:cs typeface="宋体" panose="02010600030101010101" pitchFamily="2" charset="-122"/>
              </a:rPr>
              <a:t>结构歧义，受伪装对象和背景的影响。自然界伪装的物体通常具有崎岖和狭窄的部分(见图(b)第3行)，增强背景和物体之间的局部对比度可以使焦点区域的结构细节更加明显。然而，当我们关注的背景区域太大或太小时，会导致局部对比度的估计不准确，从而误导模型做出误判。因此，设计一种有效且灵活的机制来全面衡量对象和背景的贡献以增强局部结构细节非常重要。</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综上所述，本文提出了一种新的两阶段聚焦扫描网络(</a:t>
            </a:r>
            <a:r>
              <a:rPr lang="en-US" altLang="zh-CN">
                <a:latin typeface="宋体" panose="02010600030101010101" pitchFamily="2" charset="-122"/>
                <a:ea typeface="宋体" panose="02010600030101010101" pitchFamily="2" charset="-122"/>
                <a:cs typeface="宋体" panose="02010600030101010101" pitchFamily="2" charset="-122"/>
              </a:rPr>
              <a:t>Two-Stage Focus Scanning Network</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FSNet</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89865" y="6226175"/>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5" name="文本框 4"/>
          <p:cNvSpPr txBox="1"/>
          <p:nvPr/>
        </p:nvSpPr>
        <p:spPr>
          <a:xfrm>
            <a:off x="5737225" y="5881370"/>
            <a:ext cx="52260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02</a:t>
            </a:r>
            <a:endParaRPr lang="zh-CN" altLang="en-US" sz="16600" dirty="0">
              <a:solidFill>
                <a:schemeClr val="bg1"/>
              </a:solidFill>
              <a:latin typeface="+mj-ea"/>
              <a:ea typeface="+mj-ea"/>
            </a:endParaRPr>
          </a:p>
        </p:txBody>
      </p:sp>
      <p:sp>
        <p:nvSpPr>
          <p:cNvPr id="4" name="文本框 3"/>
          <p:cNvSpPr txBox="1"/>
          <p:nvPr/>
        </p:nvSpPr>
        <p:spPr>
          <a:xfrm>
            <a:off x="4174637" y="2501900"/>
            <a:ext cx="307340" cy="1016000"/>
          </a:xfrm>
          <a:prstGeom prst="rect">
            <a:avLst/>
          </a:prstGeom>
          <a:noFill/>
        </p:spPr>
        <p:txBody>
          <a:bodyPr vert="eaVert" wrap="none" lIns="0" tIns="0" rIns="0" bIns="0" rtlCol="0" anchor="t">
            <a:spAutoFit/>
          </a:bodyPr>
          <a:lstStyle/>
          <a:p>
            <a:pPr algn="l"/>
            <a:r>
              <a:rPr lang="en-US" altLang="zh-CN" sz="2000" dirty="0">
                <a:solidFill>
                  <a:schemeClr val="bg1"/>
                </a:solidFill>
              </a:rPr>
              <a:t>PART TWO</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相关</a:t>
            </a:r>
            <a:r>
              <a:rPr kumimoji="1" lang="zh-CN" altLang="en-US" sz="7200" dirty="0">
                <a:solidFill>
                  <a:schemeClr val="accent1">
                    <a:lumMod val="100000"/>
                  </a:schemeClr>
                </a:solidFill>
                <a:latin typeface="+mj-ea"/>
                <a:ea typeface="+mj-ea"/>
              </a:rPr>
              <a:t>工作</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网络模型</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639445" y="978535"/>
            <a:ext cx="10957560" cy="1532890"/>
          </a:xfrm>
          <a:prstGeom prst="rect">
            <a:avLst/>
          </a:prstGeom>
          <a:noFill/>
        </p:spPr>
        <p:txBody>
          <a:bodyPr wrap="square" rtlCol="0">
            <a:noAutofit/>
          </a:bodyPr>
          <a:p>
            <a:r>
              <a:rPr lang="zh-CN" altLang="en-US" sz="2000">
                <a:latin typeface="宋体" panose="02010600030101010101" pitchFamily="2" charset="-122"/>
                <a:ea typeface="宋体" panose="02010600030101010101" pitchFamily="2" charset="-122"/>
                <a:cs typeface="宋体" panose="02010600030101010101" pitchFamily="2" charset="-122"/>
              </a:rPr>
              <a:t>下图是</a:t>
            </a:r>
            <a:r>
              <a:rPr lang="en-US" altLang="zh-CN" sz="2000">
                <a:latin typeface="宋体" panose="02010600030101010101" pitchFamily="2" charset="-122"/>
                <a:ea typeface="宋体" panose="02010600030101010101" pitchFamily="2" charset="-122"/>
                <a:cs typeface="宋体" panose="02010600030101010101" pitchFamily="2" charset="-122"/>
              </a:rPr>
              <a:t>FSNet</a:t>
            </a:r>
            <a:r>
              <a:rPr lang="zh-CN" altLang="en-US" sz="2000">
                <a:latin typeface="宋体" panose="02010600030101010101" pitchFamily="2" charset="-122"/>
                <a:ea typeface="宋体" panose="02010600030101010101" pitchFamily="2" charset="-122"/>
                <a:cs typeface="宋体" panose="02010600030101010101" pitchFamily="2" charset="-122"/>
              </a:rPr>
              <a:t>的整体网络模型。第一阶段使用编码器-解码器来确定焦点区域可能出现的区域，其中 Swin</a:t>
            </a:r>
            <a:r>
              <a:rPr lang="en-US" altLang="zh-CN" sz="2000">
                <a:latin typeface="宋体" panose="02010600030101010101" pitchFamily="2" charset="-122"/>
                <a:ea typeface="宋体" panose="02010600030101010101" pitchFamily="2" charset="-122"/>
                <a:cs typeface="宋体" panose="02010600030101010101" pitchFamily="2" charset="-122"/>
              </a:rPr>
              <a:t> Transformer Encoder</a:t>
            </a:r>
            <a:r>
              <a:rPr lang="zh-CN" altLang="en-US" sz="2000">
                <a:latin typeface="宋体" panose="02010600030101010101" pitchFamily="2" charset="-122"/>
                <a:ea typeface="宋体" panose="02010600030101010101" pitchFamily="2" charset="-122"/>
                <a:cs typeface="宋体" panose="02010600030101010101" pitchFamily="2" charset="-122"/>
              </a:rPr>
              <a:t>用于对全局上下文进行建模，并使用一种新颖的 CCD</a:t>
            </a:r>
            <a:r>
              <a:rPr lang="en-US" altLang="zh-CN" sz="2000">
                <a:latin typeface="宋体" panose="02010600030101010101" pitchFamily="2" charset="-122"/>
                <a:ea typeface="宋体" panose="02010600030101010101" pitchFamily="2" charset="-122"/>
                <a:cs typeface="宋体" panose="02010600030101010101" pitchFamily="2" charset="-122"/>
              </a:rPr>
              <a:t>(Cross Connection Decoder)</a:t>
            </a:r>
            <a:r>
              <a:rPr lang="zh-CN" altLang="en-US" sz="2000">
                <a:latin typeface="宋体" panose="02010600030101010101" pitchFamily="2" charset="-122"/>
                <a:ea typeface="宋体" panose="02010600030101010101" pitchFamily="2" charset="-122"/>
                <a:cs typeface="宋体" panose="02010600030101010101" pitchFamily="2" charset="-122"/>
              </a:rPr>
              <a:t> 来融合来自不同层的特征。在第二阶段，DASPP</a:t>
            </a:r>
            <a:r>
              <a:rPr lang="en-US" altLang="zh-CN" sz="2000">
                <a:latin typeface="宋体" panose="02010600030101010101" pitchFamily="2" charset="-122"/>
                <a:ea typeface="宋体" panose="02010600030101010101" pitchFamily="2" charset="-122"/>
                <a:cs typeface="宋体" panose="02010600030101010101" pitchFamily="2" charset="-122"/>
              </a:rPr>
              <a:t>(Dense Atrous Spatial Pyramid Pooling)</a:t>
            </a:r>
            <a:r>
              <a:rPr lang="zh-CN" altLang="en-US" sz="2000">
                <a:latin typeface="宋体" panose="02010600030101010101" pitchFamily="2" charset="-122"/>
                <a:ea typeface="宋体" panose="02010600030101010101" pitchFamily="2" charset="-122"/>
                <a:cs typeface="宋体" panose="02010600030101010101" pitchFamily="2" charset="-122"/>
              </a:rPr>
              <a:t>模块用于获取焦点区域不同尺度的判别特征。RRM</a:t>
            </a:r>
            <a:r>
              <a:rPr lang="en-US" altLang="zh-CN" sz="2000">
                <a:latin typeface="宋体" panose="02010600030101010101" pitchFamily="2" charset="-122"/>
                <a:ea typeface="宋体" panose="02010600030101010101" pitchFamily="2" charset="-122"/>
                <a:cs typeface="宋体" panose="02010600030101010101" pitchFamily="2" charset="-122"/>
              </a:rPr>
              <a:t>(Residual Refinement Module)</a:t>
            </a:r>
            <a:r>
              <a:rPr lang="zh-CN" altLang="en-US" sz="2000">
                <a:latin typeface="宋体" panose="02010600030101010101" pitchFamily="2" charset="-122"/>
                <a:ea typeface="宋体" panose="02010600030101010101" pitchFamily="2" charset="-122"/>
                <a:cs typeface="宋体" panose="02010600030101010101" pitchFamily="2" charset="-122"/>
              </a:rPr>
              <a:t> 分两个阶段用于保持伪装目标范围内的焦点区域。</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custDataLst>
              <p:tags r:id="rId4"/>
            </p:custDataLst>
          </p:nvPr>
        </p:nvPicPr>
        <p:blipFill>
          <a:blip r:embed="rId5"/>
          <a:stretch>
            <a:fillRect/>
          </a:stretch>
        </p:blipFill>
        <p:spPr>
          <a:xfrm>
            <a:off x="620395" y="2512060"/>
            <a:ext cx="8618220" cy="3584575"/>
          </a:xfrm>
          <a:prstGeom prst="rect">
            <a:avLst/>
          </a:prstGeom>
        </p:spPr>
      </p:pic>
      <p:sp>
        <p:nvSpPr>
          <p:cNvPr id="11" name="文本框 10"/>
          <p:cNvSpPr txBox="1"/>
          <p:nvPr>
            <p:custDataLst>
              <p:tags r:id="rId6"/>
            </p:custDataLst>
          </p:nvPr>
        </p:nvSpPr>
        <p:spPr>
          <a:xfrm>
            <a:off x="620395" y="6179185"/>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12" name="文本框 11"/>
          <p:cNvSpPr txBox="1"/>
          <p:nvPr/>
        </p:nvSpPr>
        <p:spPr>
          <a:xfrm>
            <a:off x="9291955" y="2653030"/>
            <a:ext cx="2452370" cy="2306955"/>
          </a:xfrm>
          <a:prstGeom prst="rect">
            <a:avLst/>
          </a:prstGeom>
          <a:noFill/>
        </p:spPr>
        <p:txBody>
          <a:bodyPr wrap="square" rtlCol="0">
            <a:spAutoFit/>
          </a:bodyPr>
          <a:p>
            <a:r>
              <a:rPr lang="zh-CN" altLang="en-US"/>
              <a:t>同时，</a:t>
            </a:r>
            <a:r>
              <a:rPr lang="zh-CN" altLang="en-US"/>
              <a:t>文章提出了一种新的动态难度感知</a:t>
            </a:r>
            <a:r>
              <a:rPr lang="en-US" altLang="zh-CN"/>
              <a:t>DDA(Dynamic Difficulty Aware)</a:t>
            </a:r>
            <a:r>
              <a:rPr lang="zh-CN" altLang="en-US"/>
              <a:t>损失，通过自适应调整不同像素的学习权值，增强了焦点区域结构细节的鲁棒性。</a:t>
            </a:r>
            <a:endParaRPr lang="zh-CN" altLang="en-US"/>
          </a:p>
        </p:txBody>
      </p:sp>
      <p:sp>
        <p:nvSpPr>
          <p:cNvPr id="13" name="文本框 12"/>
          <p:cNvSpPr txBox="1"/>
          <p:nvPr/>
        </p:nvSpPr>
        <p:spPr>
          <a:xfrm>
            <a:off x="9339580" y="5524500"/>
            <a:ext cx="382905" cy="247015"/>
          </a:xfrm>
          <a:prstGeom prst="rect">
            <a:avLst/>
          </a:prstGeom>
          <a:noFill/>
        </p:spPr>
        <p:txBody>
          <a:bodyPr wrap="square" rtlCol="0">
            <a:no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第一阶段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05205"/>
                <a:ext cx="11407140" cy="5292090"/>
              </a:xfrm>
              <a:prstGeom prst="rect">
                <a:avLst/>
              </a:prstGeom>
              <a:noFill/>
            </p:spPr>
            <p:txBody>
              <a:bodyPr wrap="square" rtlCol="0">
                <a:noAutofit/>
              </a:bodyPr>
              <a:p>
                <a:r>
                  <a:rPr lang="en-US" altLang="zh-CN" sz="2400" b="1"/>
                  <a:t>Swin Transformer</a:t>
                </a:r>
                <a:endParaRPr lang="en-US" altLang="zh-CN" sz="2400" b="1"/>
              </a:p>
              <a:p>
                <a:r>
                  <a:rPr lang="en-US" altLang="zh-CN" sz="2000"/>
                  <a:t>与传统的多头自注意力 (Multi-head Self-Attention ,MSA) 不同，Swin Transformer由基于窗口的多头自注意力 (Window-based-MSA, W-MSA) 和移位 W-MSA (Shifted-W-MSA, SW-MSA) 组成，用于将自注意力计算限制在非重叠部分窗口，可以表示为：</a:t>
                </a:r>
                <a:endParaRPr lang="en-US" altLang="zh-CN" sz="2000"/>
              </a:p>
              <a:p>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sup>
                      </m:s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𝑊</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𝑀𝑆𝐴</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𝐿𝑁</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p>
                      </m:s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p>
                      </m:sSup>
                    </m:oMath>
                  </m:oMathPara>
                </a14:m>
                <a:endParaRPr lang="en-US" altLang="zh-CN" sz="2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sup>
                      </m:s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𝑀𝐿𝑃</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𝐿𝑁</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sup>
                      </m:sSup>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sup>
                      </m:sSup>
                    </m:oMath>
                  </m:oMathPara>
                </a14:m>
                <a:endParaRPr lang="en-US" altLang="zh-CN" sz="2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p>
                      </m:s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𝑆</m:t>
                      </m:r>
                      <m:r>
                        <a:rPr lang="en-US" altLang="zh-CN" sz="2000" i="1">
                          <a:latin typeface="Cambria Math" panose="02040503050406030204" charset="0"/>
                          <a:cs typeface="Cambria Math" panose="02040503050406030204" charset="0"/>
                        </a:rPr>
                        <m:t>𝑊</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𝑀𝑆𝐴</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𝐿𝑁</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sup>
                      </m:sSup>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sup>
                      </m:sSup>
                    </m:oMath>
                  </m:oMathPara>
                </a14:m>
                <a:endParaRPr lang="en-US" altLang="zh-CN" sz="2000"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p>
                      </m:s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𝑀𝐿𝑃</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𝐿𝑁</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p>
                      </m:sSup>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sup>
                      </m:sSup>
                    </m:oMath>
                  </m:oMathPara>
                </a14:m>
                <a:endParaRPr lang="en-US" altLang="zh-CN" sz="2000" i="1">
                  <a:latin typeface="Cambria Math" panose="02040503050406030204" charset="0"/>
                  <a:cs typeface="Cambria Math" panose="02040503050406030204" charset="0"/>
                </a:endParaRPr>
              </a:p>
              <a:p>
                <a:r>
                  <a:rPr lang="en-US" altLang="zh-CN" sz="2000"/>
                  <a:t>其中 </a:t>
                </a:r>
                <a14:m>
                  <m:oMath xmlns:m="http://schemas.openxmlformats.org/officeDocument/2006/math">
                    <m:sSup>
                      <m:sSupPr>
                        <m:ctrlPr>
                          <a:rPr lang="en-US" altLang="zh-CN" sz="2000" i="1">
                            <a:latin typeface="Cambria Math" panose="02040503050406030204" charset="0"/>
                            <a:cs typeface="Cambria Math" panose="02040503050406030204" charset="0"/>
                          </a:rPr>
                        </m:ctrlPr>
                      </m:sSupPr>
                      <m:e>
                        <m:acc>
                          <m:accPr>
                            <m:ctrlPr>
                              <a:rPr lang="en-US" altLang="zh-CN" sz="2000" i="1">
                                <a:latin typeface="Cambria Math" panose="02040503050406030204" charset="0"/>
                                <a:cs typeface="Cambria Math" panose="02040503050406030204" charset="0"/>
                              </a:rPr>
                            </m:ctrlPr>
                          </m:accPr>
                          <m:e>
                            <m:r>
                              <a:rPr lang="en-US" altLang="zh-CN" sz="2000" i="1">
                                <a:latin typeface="Cambria Math" panose="02040503050406030204" charset="0"/>
                                <a:cs typeface="Cambria Math" panose="02040503050406030204" charset="0"/>
                              </a:rPr>
                              <m:t>𝑧</m:t>
                            </m:r>
                          </m:e>
                        </m:acc>
                      </m:e>
                      <m:sup>
                        <m:r>
                          <a:rPr lang="en-US" altLang="zh-CN" sz="2000" i="1">
                            <a:latin typeface="Cambria Math" panose="02040503050406030204" charset="0"/>
                            <a:cs typeface="Cambria Math" panose="02040503050406030204" charset="0"/>
                          </a:rPr>
                          <m:t>𝑙</m:t>
                        </m:r>
                      </m:sup>
                    </m:sSup>
                  </m:oMath>
                </a14:m>
                <a:r>
                  <a:rPr lang="en-US" altLang="zh-CN" sz="2000"/>
                  <a:t> 表示 (S)W-MSA 的输出，</a:t>
                </a:r>
                <a14:m>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𝑧</m:t>
                        </m:r>
                      </m:e>
                      <m:sup>
                        <m:r>
                          <a:rPr lang="en-US" altLang="zh-CN" sz="2000" i="1">
                            <a:latin typeface="Cambria Math" panose="02040503050406030204" charset="0"/>
                            <a:cs typeface="Cambria Math" panose="02040503050406030204" charset="0"/>
                          </a:rPr>
                          <m:t>𝑙</m:t>
                        </m:r>
                      </m:sup>
                    </m:sSup>
                  </m:oMath>
                </a14:m>
                <a:r>
                  <a:rPr lang="en-US" altLang="zh-CN" sz="2000"/>
                  <a:t> 表示块 </a:t>
                </a:r>
                <a14:m>
                  <m:oMath xmlns:m="http://schemas.openxmlformats.org/officeDocument/2006/math">
                    <m:r>
                      <a:rPr lang="en-US" altLang="zh-CN" sz="2000" i="1">
                        <a:latin typeface="Cambria Math" panose="02040503050406030204" charset="0"/>
                        <a:cs typeface="Cambria Math" panose="02040503050406030204" charset="0"/>
                      </a:rPr>
                      <m:t>𝑙</m:t>
                    </m:r>
                  </m:oMath>
                </a14:m>
                <a:r>
                  <a:rPr lang="en-US" altLang="zh-CN" sz="2000"/>
                  <a:t>的 MLP(Multi-Layer Perception, </a:t>
                </a:r>
                <a:r>
                  <a:rPr lang="zh-CN" altLang="en-US" sz="2000"/>
                  <a:t>多层感知机</a:t>
                </a:r>
                <a:r>
                  <a:rPr lang="en-US" altLang="zh-CN" sz="2000"/>
                  <a:t>)模块。Swin Transformer相对位置偏差的自我注意由以下公式计算:</a:t>
                </a:r>
                <a:endParaRPr lang="en-US" altLang="zh-CN" sz="2000"/>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𝐴𝑡𝑡𝑒𝑛𝑡𝑖𝑜𝑛</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𝑄</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𝐾</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𝑉</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𝑆𝑜𝑓𝑡𝑀𝑎𝑥</m:t>
                      </m:r>
                      <m:r>
                        <a:rPr lang="en-US" altLang="zh-CN" sz="2000" i="1">
                          <a:latin typeface="Cambria Math" panose="02040503050406030204" charset="0"/>
                          <a:cs typeface="Cambria Math" panose="02040503050406030204" charset="0"/>
                        </a:rPr>
                        <m:t>(</m:t>
                      </m:r>
                      <m:f>
                        <m:fPr>
                          <m:ctrlPr>
                            <a:rPr lang="en-US" altLang="zh-CN" sz="2000" i="1">
                              <a:latin typeface="Cambria Math" panose="02040503050406030204" charset="0"/>
                              <a:cs typeface="Cambria Math" panose="02040503050406030204" charset="0"/>
                            </a:rPr>
                          </m:ctrlPr>
                        </m:fPr>
                        <m:num>
                          <m:r>
                            <a:rPr lang="en-US" altLang="zh-CN" sz="2000" i="1">
                              <a:latin typeface="Cambria Math" panose="02040503050406030204" charset="0"/>
                              <a:cs typeface="Cambria Math" panose="02040503050406030204" charset="0"/>
                            </a:rPr>
                            <m:t>𝑄</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𝐾</m:t>
                              </m:r>
                            </m:e>
                            <m:sup>
                              <m:r>
                                <a:rPr lang="en-US" altLang="zh-CN" sz="2000" i="1">
                                  <a:latin typeface="Cambria Math" panose="02040503050406030204" charset="0"/>
                                  <a:cs typeface="Cambria Math" panose="02040503050406030204" charset="0"/>
                                </a:rPr>
                                <m:t>𝑇</m:t>
                              </m:r>
                            </m:sup>
                          </m:sSup>
                        </m:num>
                        <m:den>
                          <m:rad>
                            <m:radPr>
                              <m:degHide m:val="on"/>
                              <m:ctrlPr>
                                <a:rPr lang="en-US" altLang="zh-CN" sz="2000" i="1">
                                  <a:latin typeface="Cambria Math" panose="02040503050406030204" charset="0"/>
                                  <a:cs typeface="Cambria Math" panose="02040503050406030204" charset="0"/>
                                </a:rPr>
                              </m:ctrlPr>
                            </m:radPr>
                            <m:deg/>
                            <m:e>
                              <m:r>
                                <a:rPr lang="en-US" altLang="zh-CN" sz="2000" i="1">
                                  <a:latin typeface="Cambria Math" panose="02040503050406030204" charset="0"/>
                                  <a:cs typeface="Cambria Math" panose="02040503050406030204" charset="0"/>
                                </a:rPr>
                                <m:t>𝑑</m:t>
                              </m:r>
                            </m:e>
                          </m:rad>
                        </m:den>
                      </m:f>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𝑉</m:t>
                      </m:r>
                    </m:oMath>
                  </m:oMathPara>
                </a14:m>
                <a:endParaRPr lang="en-US" altLang="zh-CN" sz="2000" i="1">
                  <a:latin typeface="Cambria Math" panose="02040503050406030204" charset="0"/>
                  <a:cs typeface="Cambria Math" panose="02040503050406030204" charset="0"/>
                </a:endParaRPr>
              </a:p>
              <a:p>
                <a:r>
                  <a:rPr lang="en-US" altLang="zh-CN" sz="2000"/>
                  <a:t>其中 Q,K,V ∈ </a:t>
                </a:r>
                <a14:m>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𝑅</m:t>
                        </m:r>
                      </m:e>
                      <m:sup>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𝑀</m:t>
                            </m:r>
                          </m:e>
                          <m:sup>
                            <m:r>
                              <a:rPr lang="en-US" altLang="zh-CN" sz="2000" i="1">
                                <a:latin typeface="Cambria Math" panose="02040503050406030204" charset="0"/>
                                <a:cs typeface="Cambria Math" panose="02040503050406030204" charset="0"/>
                              </a:rPr>
                              <m:t>2</m:t>
                            </m:r>
                          </m:sup>
                        </m:sSup>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𝑑</m:t>
                        </m:r>
                      </m:sup>
                    </m:sSup>
                  </m:oMath>
                </a14:m>
                <a:r>
                  <a:rPr lang="en-US" altLang="zh-CN" sz="2000"/>
                  <a:t> 表示查询、键和值矩阵。</a:t>
                </a:r>
                <a14:m>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𝑀</m:t>
                        </m:r>
                      </m:e>
                      <m:sup>
                        <m:r>
                          <a:rPr lang="en-US" altLang="zh-CN" sz="2000" i="1">
                            <a:latin typeface="Cambria Math" panose="02040503050406030204" charset="0"/>
                            <a:cs typeface="Cambria Math" panose="02040503050406030204" charset="0"/>
                          </a:rPr>
                          <m:t>2</m:t>
                        </m:r>
                      </m:sup>
                    </m:sSup>
                  </m:oMath>
                </a14:m>
                <a:r>
                  <a:rPr lang="en-US" altLang="zh-CN" sz="2000"/>
                  <a:t>表示窗口中的patch数量，d 是</a:t>
                </a:r>
                <a:r>
                  <a:rPr lang="zh-CN" altLang="en-US" sz="2000"/>
                  <a:t>查询</a:t>
                </a:r>
                <a:r>
                  <a:rPr lang="en-US" altLang="zh-CN" sz="2000"/>
                  <a:t>和</a:t>
                </a:r>
                <a:r>
                  <a:rPr lang="zh-CN" altLang="en-US" sz="2000"/>
                  <a:t>键值</a:t>
                </a:r>
                <a:r>
                  <a:rPr lang="en-US" altLang="zh-CN" sz="2000"/>
                  <a:t>的维度。</a:t>
                </a:r>
                <a:endParaRPr lang="en-US" altLang="zh-CN" sz="2000"/>
              </a:p>
            </p:txBody>
          </p:sp>
        </mc:Choice>
        <mc:Fallback>
          <p:sp>
            <p:nvSpPr>
              <p:cNvPr id="3" name="文本框 2"/>
              <p:cNvSpPr txBox="1">
                <a:spLocks noRot="1" noChangeAspect="1" noMove="1" noResize="1" noEditPoints="1" noAdjustHandles="1" noChangeArrowheads="1" noChangeShapeType="1" noTextEdit="1"/>
              </p:cNvSpPr>
              <p:nvPr/>
            </p:nvSpPr>
            <p:spPr>
              <a:xfrm>
                <a:off x="189865" y="1005205"/>
                <a:ext cx="11407140" cy="5292090"/>
              </a:xfrm>
              <a:prstGeom prst="rect">
                <a:avLst/>
              </a:prstGeom>
              <a:blipFill rotWithShape="1">
                <a:blip r:embed="rId4"/>
                <a:stretch>
                  <a:fillRect r="-596"/>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408305" y="607568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2" name="文本框 1"/>
          <p:cNvSpPr txBox="1"/>
          <p:nvPr/>
        </p:nvSpPr>
        <p:spPr>
          <a:xfrm>
            <a:off x="8264525" y="4531995"/>
            <a:ext cx="40830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6"/>
            </p:custDataLst>
          </p:nvPr>
        </p:nvSpPr>
        <p:spPr>
          <a:xfrm>
            <a:off x="7692390" y="3298825"/>
            <a:ext cx="40830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第一阶段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05205"/>
                <a:ext cx="11812270" cy="5292090"/>
              </a:xfrm>
              <a:prstGeom prst="rect">
                <a:avLst/>
              </a:prstGeom>
              <a:noFill/>
            </p:spPr>
            <p:txBody>
              <a:bodyPr wrap="square" rtlCol="0">
                <a:noAutofit/>
              </a:bodyPr>
              <a:p>
                <a:r>
                  <a:rPr lang="en-US" altLang="zh-CN" sz="2400" b="1"/>
                  <a:t>Swin Transformer Encoder</a:t>
                </a:r>
                <a:endParaRPr lang="en-US" altLang="zh-CN" sz="2400" b="1"/>
              </a:p>
              <a:p>
                <a:r>
                  <a:rPr lang="en-US" altLang="zh-CN" sz="2000"/>
                  <a:t>由于 Swin Transformer相对于图像大小和强大的长距离依赖建模能力具有线性计算复杂度，因此</a:t>
                </a:r>
                <a:r>
                  <a:rPr lang="zh-CN" altLang="en-US" sz="2000"/>
                  <a:t>作者</a:t>
                </a:r>
                <a:r>
                  <a:rPr lang="en-US" altLang="zh-CN" sz="2000"/>
                  <a:t>将其用作编码器。给定一个输入图像 x ∈ </a:t>
                </a:r>
                <a14:m>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ℝ</m:t>
                        </m:r>
                      </m:e>
                      <m:sup>
                        <m:r>
                          <a:rPr lang="en-US" altLang="zh-CN" sz="2000" i="1">
                            <a:latin typeface="Cambria Math" panose="02040503050406030204" charset="0"/>
                            <a:cs typeface="Cambria Math" panose="02040503050406030204" charset="0"/>
                          </a:rPr>
                          <m:t>3</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𝐻</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𝑊</m:t>
                        </m:r>
                      </m:sup>
                    </m:sSup>
                  </m:oMath>
                </a14:m>
                <a:r>
                  <a:rPr lang="en-US" altLang="zh-CN" sz="2000"/>
                  <a:t> ，它可以提取通道大小为 128、256、512、1024 和 1024 的特征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𝑘</m:t>
                        </m:r>
                      </m:sub>
                    </m:sSub>
                  </m:oMath>
                </a14:m>
                <a:r>
                  <a:rPr lang="en-US" altLang="zh-CN" sz="2000"/>
                  <a:t> 的列表, </a:t>
                </a:r>
                <a14:m>
                  <m:oMath xmlns:m="http://schemas.openxmlformats.org/officeDocument/2006/math">
                    <m:r>
                      <a:rPr lang="en-US" altLang="zh-CN" sz="2000" i="1">
                        <a:latin typeface="Cambria Math" panose="02040503050406030204" charset="0"/>
                        <a:cs typeface="Cambria Math" panose="02040503050406030204" charset="0"/>
                      </a:rPr>
                      <m:t>𝑘</m:t>
                    </m:r>
                  </m:oMath>
                </a14:m>
                <a:r>
                  <a:rPr lang="en-US" altLang="zh-CN" sz="2000">
                    <a:sym typeface="+mn-ea"/>
                  </a:rPr>
                  <a:t> ∈ {1, 2, 3, 4, 5} </a:t>
                </a:r>
                <a:r>
                  <a:rPr lang="en-US" altLang="zh-CN" sz="2000"/>
                  <a:t>。对于前三层特征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𝑘</m:t>
                        </m:r>
                      </m:sub>
                    </m:sSub>
                  </m:oMath>
                </a14:m>
                <a:r>
                  <a:rPr lang="en-US" altLang="zh-CN" sz="2000"/>
                  <a:t> ,</a:t>
                </a:r>
                <a14:m>
                  <m:oMath xmlns:m="http://schemas.openxmlformats.org/officeDocument/2006/math">
                    <m:r>
                      <a:rPr lang="en-US" altLang="zh-CN" sz="2000" i="1">
                        <a:latin typeface="Cambria Math" panose="02040503050406030204" charset="0"/>
                        <a:cs typeface="Cambria Math" panose="02040503050406030204" charset="0"/>
                      </a:rPr>
                      <m:t>𝑘</m:t>
                    </m:r>
                  </m:oMath>
                </a14:m>
                <a:r>
                  <a:rPr lang="en-US" altLang="zh-CN" sz="2000"/>
                  <a:t> ∈ {1, 2, 3}，</a:t>
                </a:r>
                <a:r>
                  <a:rPr lang="zh-CN" altLang="en-US" sz="2000"/>
                  <a:t>作者</a:t>
                </a:r>
                <a:r>
                  <a:rPr lang="en-US" altLang="zh-CN" sz="2000"/>
                  <a:t>使用三个不同的 3×3 卷积层和批量归一化操作将它们映射到候选特征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𝑖</m:t>
                        </m:r>
                      </m:sub>
                    </m:sSub>
                  </m:oMath>
                </a14:m>
                <a:r>
                  <a:rPr lang="en-US" altLang="zh-CN" sz="2000"/>
                  <a:t> , </a:t>
                </a:r>
                <a14:m>
                  <m:oMath xmlns:m="http://schemas.openxmlformats.org/officeDocument/2006/math">
                    <m:r>
                      <a:rPr lang="en-US" altLang="zh-CN" sz="2000" i="1">
                        <a:latin typeface="Cambria Math" panose="02040503050406030204" charset="0"/>
                        <a:cs typeface="Cambria Math" panose="02040503050406030204" charset="0"/>
                      </a:rPr>
                      <m:t>𝑖</m:t>
                    </m:r>
                  </m:oMath>
                </a14:m>
                <a:r>
                  <a:rPr lang="en-US" altLang="zh-CN" sz="2000"/>
                  <a:t> ∈ {1, 2, 3}，通道大小为 32。接下来，由于特征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𝑘</m:t>
                        </m:r>
                      </m:sub>
                    </m:sSub>
                  </m:oMath>
                </a14:m>
                <a:r>
                  <a:rPr lang="en-US" altLang="zh-CN" sz="2000"/>
                  <a:t> , </a:t>
                </a:r>
                <a14:m>
                  <m:oMath xmlns:m="http://schemas.openxmlformats.org/officeDocument/2006/math">
                    <m:r>
                      <a:rPr lang="en-US" altLang="zh-CN" sz="2000" i="1">
                        <a:latin typeface="Cambria Math" panose="02040503050406030204" charset="0"/>
                        <a:cs typeface="Cambria Math" panose="02040503050406030204" charset="0"/>
                      </a:rPr>
                      <m:t>𝑘</m:t>
                    </m:r>
                  </m:oMath>
                </a14:m>
                <a:r>
                  <a:rPr lang="en-US" altLang="zh-CN" sz="2000"/>
                  <a:t> ∈ {4, 5} 具有相同的空间分辨率，融合它们可以减少网络的复杂性，同时保持语义信息的一致性。因此，首先融合特征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𝑘</m:t>
                        </m:r>
                      </m:sub>
                    </m:sSub>
                  </m:oMath>
                </a14:m>
                <a:r>
                  <a:rPr lang="en-US" altLang="zh-CN" sz="2000"/>
                  <a:t> , </a:t>
                </a:r>
                <a14:m>
                  <m:oMath xmlns:m="http://schemas.openxmlformats.org/officeDocument/2006/math">
                    <m:r>
                      <a:rPr lang="en-US" altLang="zh-CN" sz="2000" i="1">
                        <a:latin typeface="Cambria Math" panose="02040503050406030204" charset="0"/>
                        <a:cs typeface="Cambria Math" panose="02040503050406030204" charset="0"/>
                      </a:rPr>
                      <m:t>𝑘</m:t>
                    </m:r>
                  </m:oMath>
                </a14:m>
                <a:r>
                  <a:rPr lang="en-US" altLang="zh-CN" sz="2000"/>
                  <a:t> ∈ {4, 5}。然后，将融合后的特征通过3×3卷积层映射到</a:t>
                </a:r>
                <a:r>
                  <a:rPr lang="zh-CN" altLang="en-US" sz="2000"/>
                  <a:t>通</a:t>
                </a:r>
                <a:r>
                  <a:rPr lang="en-US" altLang="zh-CN" sz="2000"/>
                  <a:t>道大小为32的候选特征b4，并进行批归一化。为了减少生成特征</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𝑏</m:t>
                        </m:r>
                      </m:e>
                      <m:sub>
                        <m:r>
                          <a:rPr lang="en-US" altLang="zh-CN" sz="2000" i="1">
                            <a:latin typeface="Cambria Math" panose="02040503050406030204" charset="0"/>
                            <a:cs typeface="Cambria Math" panose="02040503050406030204" charset="0"/>
                          </a:rPr>
                          <m:t>4</m:t>
                        </m:r>
                      </m:sub>
                    </m:sSub>
                  </m:oMath>
                </a14:m>
                <a:r>
                  <a:rPr lang="en-US" altLang="zh-CN" sz="2000"/>
                  <a:t>的过程中语义信息的损失，采用保留语义信息的通道连接来融合特征</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4</m:t>
                        </m:r>
                      </m:sub>
                    </m:sSub>
                  </m:oMath>
                </a14:m>
                <a:r>
                  <a:rPr lang="en-US" altLang="zh-CN" sz="2000"/>
                  <a:t>和</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5</m:t>
                        </m:r>
                      </m:sub>
                    </m:sSub>
                  </m:oMath>
                </a14:m>
                <a:r>
                  <a:rPr lang="en-US" altLang="zh-CN" sz="2000"/>
                  <a:t>。</a:t>
                </a:r>
                <a:endParaRPr lang="en-US" altLang="zh-CN" sz="2000"/>
              </a:p>
            </p:txBody>
          </p:sp>
        </mc:Choice>
        <mc:Fallback>
          <p:sp>
            <p:nvSpPr>
              <p:cNvPr id="3" name="文本框 2"/>
              <p:cNvSpPr txBox="1">
                <a:spLocks noRot="1" noChangeAspect="1" noMove="1" noResize="1" noEditPoints="1" noAdjustHandles="1" noChangeArrowheads="1" noChangeShapeType="1" noTextEdit="1"/>
              </p:cNvSpPr>
              <p:nvPr/>
            </p:nvSpPr>
            <p:spPr>
              <a:xfrm>
                <a:off x="189865" y="1005205"/>
                <a:ext cx="11812270" cy="5292090"/>
              </a:xfrm>
              <a:prstGeom prst="rect">
                <a:avLst/>
              </a:prstGeom>
              <a:blipFill rotWithShape="1">
                <a:blip r:embed="rId4"/>
                <a:stretch>
                  <a:fillRect r="-11"/>
                </a:stretch>
              </a:blipFill>
            </p:spPr>
            <p:txBody>
              <a:bodyPr/>
              <a:lstStyle/>
              <a:p>
                <a:r>
                  <a:rPr lang="zh-CN" altLang="en-US">
                    <a:noFill/>
                  </a:rPr>
                  <a:t> </a:t>
                </a:r>
              </a:p>
            </p:txBody>
          </p:sp>
        </mc:Fallback>
      </mc:AlternateContent>
      <p:pic>
        <p:nvPicPr>
          <p:cNvPr id="2" name="图片 1"/>
          <p:cNvPicPr>
            <a:picLocks noChangeAspect="1"/>
          </p:cNvPicPr>
          <p:nvPr>
            <p:custDataLst>
              <p:tags r:id="rId5"/>
            </p:custDataLst>
          </p:nvPr>
        </p:nvPicPr>
        <p:blipFill>
          <a:blip r:embed="rId6"/>
          <a:stretch>
            <a:fillRect/>
          </a:stretch>
        </p:blipFill>
        <p:spPr>
          <a:xfrm>
            <a:off x="506095" y="3863340"/>
            <a:ext cx="10594340" cy="2264410"/>
          </a:xfrm>
          <a:prstGeom prst="rect">
            <a:avLst/>
          </a:prstGeom>
        </p:spPr>
      </p:pic>
      <p:sp>
        <p:nvSpPr>
          <p:cNvPr id="11" name="文本框 10"/>
          <p:cNvSpPr txBox="1"/>
          <p:nvPr>
            <p:custDataLst>
              <p:tags r:id="rId7"/>
            </p:custDataLst>
          </p:nvPr>
        </p:nvSpPr>
        <p:spPr>
          <a:xfrm>
            <a:off x="506095" y="6195060"/>
            <a:ext cx="11381105" cy="367665"/>
          </a:xfrm>
          <a:prstGeom prst="rect">
            <a:avLst/>
          </a:prstGeom>
          <a:noFill/>
        </p:spPr>
        <p:txBody>
          <a:bodyPr wrap="square" rtlCol="0">
            <a:noAutofit/>
          </a:bodyPr>
          <a:p>
            <a:r>
              <a:rPr lang="en-US" altLang="zh-CN" sz="1200"/>
              <a:t>[1]</a:t>
            </a:r>
            <a:r>
              <a:rPr lang="zh-CN" altLang="en-US" sz="1200"/>
              <a:t>Z. Song, X. Kang, X. Wei, H. Liu, R. Dian and S. Li, "FSNet: Focus Scanning Network for Camouflaged Object Detection," in IEEE Transactions on Image Processing, vol. 32, pp. 2267-2278, 2023</a:t>
            </a:r>
            <a:endParaRPr lang="zh-CN" altLang="en-US" sz="1200"/>
          </a:p>
        </p:txBody>
      </p:sp>
      <p:sp>
        <p:nvSpPr>
          <p:cNvPr id="13" name="文本框 12"/>
          <p:cNvSpPr txBox="1"/>
          <p:nvPr>
            <p:custDataLst>
              <p:tags r:id="rId8"/>
            </p:custDataLst>
          </p:nvPr>
        </p:nvSpPr>
        <p:spPr>
          <a:xfrm>
            <a:off x="11100435" y="5771515"/>
            <a:ext cx="382905" cy="247015"/>
          </a:xfrm>
          <a:prstGeom prst="rect">
            <a:avLst/>
          </a:prstGeom>
          <a:noFill/>
        </p:spPr>
        <p:txBody>
          <a:bodyPr wrap="square" rtlCol="0">
            <a:no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第一阶段</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05205"/>
            <a:ext cx="11047730" cy="2937510"/>
          </a:xfrm>
          <a:prstGeom prst="rect">
            <a:avLst/>
          </a:prstGeom>
          <a:noFill/>
        </p:spPr>
        <p:txBody>
          <a:bodyPr wrap="square" rtlCol="0">
            <a:noAutofit/>
          </a:bodyPr>
          <a:p>
            <a:r>
              <a:rPr lang="en-US" altLang="zh-CN" sz="2400" b="1"/>
              <a:t>Cross Connection Decoder(CCD)</a:t>
            </a:r>
            <a:endParaRPr lang="en-US" altLang="zh-CN" sz="2400" b="1"/>
          </a:p>
          <a:p>
            <a:r>
              <a:rPr lang="en-US" altLang="zh-CN" sz="2000"/>
              <a:t>Transformer 获得的高级特征在编码语义强度和定位精度以检测对象方面起着关键作用。</a:t>
            </a:r>
            <a:r>
              <a:rPr lang="zh-CN" altLang="en-US" sz="2000"/>
              <a:t>但</a:t>
            </a:r>
            <a:r>
              <a:rPr lang="en-US" altLang="zh-CN" sz="2000"/>
              <a:t>是，包括噪声和模糊边缘的</a:t>
            </a:r>
            <a:r>
              <a:rPr lang="zh-CN" altLang="en-US" sz="2000"/>
              <a:t>干扰信息</a:t>
            </a:r>
            <a:r>
              <a:rPr lang="en-US" altLang="zh-CN" sz="2000"/>
              <a:t>不可避免地被编码在高级特征中，这导致在实践中性能不理想。一种有效的解决方案是以适当的方式综合集成低级和高级特征，例如短连接、跳过连接和邻居连接。然而，他们仅将信息从低分辨率转移到高分辨率，这限制了语义上下文的丰富性而忽略了特征相关性。因此，很难生成高质量的焦点区域。为了解决这个问题，</a:t>
            </a:r>
            <a:r>
              <a:rPr lang="zh-CN" altLang="en-US" sz="2000"/>
              <a:t>作者</a:t>
            </a:r>
            <a:r>
              <a:rPr lang="en-US" altLang="zh-CN" sz="2000"/>
              <a:t>提出了一种基于交叉连接的特征聚合模块，即交叉连接解码器(CCD)</a:t>
            </a:r>
            <a:r>
              <a:rPr lang="zh-CN" altLang="en-US" sz="2000"/>
              <a:t>。</a:t>
            </a:r>
            <a:r>
              <a:rPr lang="en-US" altLang="zh-CN" sz="2000"/>
              <a:t>CCD的一个显著优势是，它以简单有效的方式在低分辨率和高分辨率之间传递信息。这使得CCD能够保持特征的一致性和相关性，丰富语义上下文。这样，所提出的CCD可以更好地挖掘焦点区域的范围特征。</a:t>
            </a:r>
            <a:endParaRPr lang="en-US" altLang="zh-CN"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commondata" val="eyJoZGlkIjoiYTYwNTVhZmFhMDEzZTQwMzQ5NjVkODkyZDQ5Nzk2YzA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homg">
      <a:dk1>
        <a:sysClr val="windowText" lastClr="000000"/>
      </a:dk1>
      <a:lt1>
        <a:sysClr val="window" lastClr="FFFFFF"/>
      </a:lt1>
      <a:dk2>
        <a:srgbClr val="44546A"/>
      </a:dk2>
      <a:lt2>
        <a:srgbClr val="E7E6E6"/>
      </a:lt2>
      <a:accent1>
        <a:srgbClr val="C00000"/>
      </a:accent1>
      <a:accent2>
        <a:srgbClr val="FFBFBF"/>
      </a:accent2>
      <a:accent3>
        <a:srgbClr val="FF7F7F"/>
      </a:accent3>
      <a:accent4>
        <a:srgbClr val="FF4040"/>
      </a:accent4>
      <a:accent5>
        <a:srgbClr val="900000"/>
      </a:accent5>
      <a:accent6>
        <a:srgbClr val="600000"/>
      </a:accent6>
      <a:hlink>
        <a:srgbClr val="0563C1"/>
      </a:hlink>
      <a:folHlink>
        <a:srgbClr val="954F72"/>
      </a:folHlink>
    </a:clrScheme>
    <a:fontScheme name="opposan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11949</Words>
  <Application>WPS 演示</Application>
  <PresentationFormat>宽屏</PresentationFormat>
  <Paragraphs>305</Paragraphs>
  <Slides>32</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宋体</vt:lpstr>
      <vt:lpstr>Wingdings</vt:lpstr>
      <vt:lpstr>OPPOSans B</vt:lpstr>
      <vt:lpstr>OPPOSans R</vt:lpstr>
      <vt:lpstr>阿里巴巴普惠体 2.0 55 Regular</vt:lpstr>
      <vt:lpstr>阿里巴巴普惠体 2.0 65 Medium</vt:lpstr>
      <vt:lpstr>Cambria Math</vt:lpstr>
      <vt:lpstr>微软雅黑</vt:lpstr>
      <vt:lpstr>Arial Unicode MS</vt:lpstr>
      <vt:lpstr>等线</vt:lpstr>
      <vt:lpstr>Calibri</vt:lpstr>
      <vt:lpstr>OPPOSans R</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红色极简商务风工作汇报ppt模板</dc:title>
  <dc:creator>©初心</dc:creator>
  <cp:keywords>P界达人</cp:keywords>
  <dc:description>51PPT模板网，幻灯片演示模板及素材免费下载！
51PPT模板网 唯一访问网址：www.51pptmoban.com</dc:description>
  <cp:lastModifiedBy>旧城以西丶</cp:lastModifiedBy>
  <cp:revision>30</cp:revision>
  <dcterms:created xsi:type="dcterms:W3CDTF">2023-08-17T12:45:00Z</dcterms:created>
  <dcterms:modified xsi:type="dcterms:W3CDTF">2023-11-24T07:48:58Z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9A81DC404C6C4BB9956130E1B35C39FE_12</vt:lpwstr>
  </property>
  <property fmtid="{D5CDD505-2E9C-101B-9397-08002B2CF9AE}" pid="3" name="KSOProductBuildVer">
    <vt:lpwstr>2052-12.1.0.15712</vt:lpwstr>
  </property>
</Properties>
</file>